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8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</p:sldIdLst>
  <p:sldSz cy="5143500" cx="9144000"/>
  <p:notesSz cx="6858000" cy="9144000"/>
  <p:embeddedFontLst>
    <p:embeddedFont>
      <p:font typeface="Roboto"/>
      <p:regular r:id="rId196"/>
      <p:bold r:id="rId197"/>
      <p:italic r:id="rId198"/>
      <p:boldItalic r:id="rId199"/>
    </p:embeddedFont>
    <p:embeddedFont>
      <p:font typeface="Cabin"/>
      <p:regular r:id="rId200"/>
      <p:bold r:id="rId201"/>
      <p:italic r:id="rId202"/>
      <p:boldItalic r:id="rId203"/>
    </p:embeddedFont>
    <p:embeddedFont>
      <p:font typeface="Helvetica Neue"/>
      <p:regular r:id="rId204"/>
      <p:bold r:id="rId205"/>
      <p:italic r:id="rId206"/>
      <p:boldItalic r:id="rId2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190" Type="http://schemas.openxmlformats.org/officeDocument/2006/relationships/slide" Target="slides/slide18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194" Type="http://schemas.openxmlformats.org/officeDocument/2006/relationships/slide" Target="slides/slide190.xml"/><Relationship Id="rId43" Type="http://schemas.openxmlformats.org/officeDocument/2006/relationships/slide" Target="slides/slide39.xml"/><Relationship Id="rId193" Type="http://schemas.openxmlformats.org/officeDocument/2006/relationships/slide" Target="slides/slide189.xml"/><Relationship Id="rId46" Type="http://schemas.openxmlformats.org/officeDocument/2006/relationships/slide" Target="slides/slide42.xml"/><Relationship Id="rId192" Type="http://schemas.openxmlformats.org/officeDocument/2006/relationships/slide" Target="slides/slide188.xml"/><Relationship Id="rId45" Type="http://schemas.openxmlformats.org/officeDocument/2006/relationships/slide" Target="slides/slide41.xml"/><Relationship Id="rId191" Type="http://schemas.openxmlformats.org/officeDocument/2006/relationships/slide" Target="slides/slide187.xml"/><Relationship Id="rId48" Type="http://schemas.openxmlformats.org/officeDocument/2006/relationships/slide" Target="slides/slide44.xml"/><Relationship Id="rId187" Type="http://schemas.openxmlformats.org/officeDocument/2006/relationships/slide" Target="slides/slide183.xml"/><Relationship Id="rId47" Type="http://schemas.openxmlformats.org/officeDocument/2006/relationships/slide" Target="slides/slide4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49" Type="http://schemas.openxmlformats.org/officeDocument/2006/relationships/slide" Target="slides/slide45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188" Type="http://schemas.openxmlformats.org/officeDocument/2006/relationships/slide" Target="slides/slide18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183" Type="http://schemas.openxmlformats.org/officeDocument/2006/relationships/slide" Target="slides/slide179.xml"/><Relationship Id="rId32" Type="http://schemas.openxmlformats.org/officeDocument/2006/relationships/slide" Target="slides/slide28.xml"/><Relationship Id="rId182" Type="http://schemas.openxmlformats.org/officeDocument/2006/relationships/slide" Target="slides/slide178.xml"/><Relationship Id="rId35" Type="http://schemas.openxmlformats.org/officeDocument/2006/relationships/slide" Target="slides/slide31.xml"/><Relationship Id="rId181" Type="http://schemas.openxmlformats.org/officeDocument/2006/relationships/slide" Target="slides/slide177.xml"/><Relationship Id="rId34" Type="http://schemas.openxmlformats.org/officeDocument/2006/relationships/slide" Target="slides/slide30.xml"/><Relationship Id="rId180" Type="http://schemas.openxmlformats.org/officeDocument/2006/relationships/slide" Target="slides/slide176.xml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98" Type="http://schemas.openxmlformats.org/officeDocument/2006/relationships/font" Target="fonts/Roboto-italic.fntdata"/><Relationship Id="rId14" Type="http://schemas.openxmlformats.org/officeDocument/2006/relationships/slide" Target="slides/slide10.xml"/><Relationship Id="rId197" Type="http://schemas.openxmlformats.org/officeDocument/2006/relationships/font" Target="fonts/Roboto-bold.fntdata"/><Relationship Id="rId17" Type="http://schemas.openxmlformats.org/officeDocument/2006/relationships/slide" Target="slides/slide13.xml"/><Relationship Id="rId196" Type="http://schemas.openxmlformats.org/officeDocument/2006/relationships/font" Target="fonts/Roboto-regular.fntdata"/><Relationship Id="rId16" Type="http://schemas.openxmlformats.org/officeDocument/2006/relationships/slide" Target="slides/slide12.xml"/><Relationship Id="rId195" Type="http://schemas.openxmlformats.org/officeDocument/2006/relationships/slide" Target="slides/slide19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99" Type="http://schemas.openxmlformats.org/officeDocument/2006/relationships/font" Target="fonts/Roboto-boldItalic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10" Type="http://schemas.openxmlformats.org/officeDocument/2006/relationships/slide" Target="slides/slide106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206" Type="http://schemas.openxmlformats.org/officeDocument/2006/relationships/font" Target="fonts/HelveticaNeue-italic.fntdata"/><Relationship Id="rId205" Type="http://schemas.openxmlformats.org/officeDocument/2006/relationships/font" Target="fonts/HelveticaNeue-bold.fntdata"/><Relationship Id="rId204" Type="http://schemas.openxmlformats.org/officeDocument/2006/relationships/font" Target="fonts/HelveticaNeue-regular.fntdata"/><Relationship Id="rId203" Type="http://schemas.openxmlformats.org/officeDocument/2006/relationships/font" Target="fonts/Cabin-boldItalic.fntdata"/><Relationship Id="rId207" Type="http://schemas.openxmlformats.org/officeDocument/2006/relationships/font" Target="fonts/HelveticaNeue-boldItalic.fntdata"/><Relationship Id="rId202" Type="http://schemas.openxmlformats.org/officeDocument/2006/relationships/font" Target="fonts/Cabin-italic.fntdata"/><Relationship Id="rId201" Type="http://schemas.openxmlformats.org/officeDocument/2006/relationships/font" Target="fonts/Cabin-bold.fntdata"/><Relationship Id="rId200" Type="http://schemas.openxmlformats.org/officeDocument/2006/relationships/font" Target="fonts/Cab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839ac4ee9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" name="Google Shape;36;g1839ac4ee9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Hello. It’s lovely to be here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4c20ca420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g284c20ca420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918bd4e19_3_23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4918bd4e19_3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886060f7b3_0_5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886060f7b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4918bd4e19_3_2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4918bd4e19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918bd4e19_3_27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4918bd4e19_3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88cae287b9_0_17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88cae287b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4918bd4e19_3_28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4918bd4e19_3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4918bd4e19_3_28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4918bd4e19_3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918bd4e19_3_29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4918bd4e19_3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4918bd4e19_3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1" name="Google Shape;691;g24918bd4e19_3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4918bd4e19_3_299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4918bd4e19_3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4c20ca420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284c20ca420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4918bd4e19_3_3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1" name="Google Shape;701;g24918bd4e19_3_3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4918bd4e19_3_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Google Shape;706;g24918bd4e19_3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4918bd4e19_3_3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4918bd4e19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4918bd4e19_3_3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4918bd4e19_3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4918bd4e19_3_3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4918bd4e19_3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4918bd4e19_3_33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4918bd4e19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4918bd4e19_3_34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4918bd4e19_3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4918bd4e19_3_34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4918bd4e19_3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4918bd4e19_3_35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4918bd4e19_3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4918bd4e19_3_35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4918bd4e19_3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4c20ca420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g284c20ca420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4918bd4e19_3_3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4918bd4e19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4918bd4e19_3_3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4918bd4e19_3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4918bd4e19_3_3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Google Shape;778;g24918bd4e19_3_3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918bd4e19_3_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3" name="Google Shape;783;g24918bd4e19_3_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4918bd4e19_3_3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g24918bd4e19_3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4918bd4e19_3_3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3" name="Google Shape;793;g24918bd4e19_3_3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4918bd4e19_3_3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8" name="Google Shape;798;g24918bd4e19_3_3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4918bd4e19_3_3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Google Shape;803;g24918bd4e19_3_3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4918bd4e19_3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8" name="Google Shape;808;g24918bd4e19_3_3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4918bd4e19_3_40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4918bd4e19_3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4c20ca420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g284c20ca420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825998a99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0" name="Google Shape;820;g28825998a99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8012f300f_1_3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88012f300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886060f7b3_0_4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6" name="Google Shape;836;g2886060f7b3_0_4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886060f7b3_0_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1" name="Google Shape;841;g2886060f7b3_0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886060f7b3_0_4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6" name="Google Shape;846;g2886060f7b3_0_4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886060f7b3_0_4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1" name="Google Shape;851;g2886060f7b3_0_4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886060f7b3_0_4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6" name="Google Shape;856;g2886060f7b3_0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886060f7b3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Google Shape;861;g2886060f7b3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886060f7b3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6" name="Google Shape;866;g2886060f7b3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886060f7b3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2886060f7b3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4c20ca420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g284c20ca420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886060f7b3_0_6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7" name="Google Shape;877;g2886060f7b3_0_6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886060f7b3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3" name="Google Shape;883;g2886060f7b3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886060f7b3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8" name="Google Shape;888;g2886060f7b3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886060f7b3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3" name="Google Shape;893;g2886060f7b3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886060f7b3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8" name="Google Shape;898;g2886060f7b3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886060f7b3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3" name="Google Shape;903;g2886060f7b3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This is actually a well known sabotage tactic that was used by the CIA in the second world war and cold war where agents sent into enemy organisations were tasked with things like….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86060f7b3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1" name="Google Shape;911;g2886060f7b3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This is actually a well known sabotage tactic that was used by the CIA in the second world war and cold war where agents sent into enemy organisations were tasked with things like….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886060f7b3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9" name="Google Shape;919;g2886060f7b3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“Bring up issues as frequently as possible” or…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886060f7b3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7" name="Google Shape;927;g2886060f7b3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“Bring up issues as frequently as possible” or…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886060f7b3_0_5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5" name="Google Shape;935;g2886060f7b3_0_5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8cae287b9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288cae287b9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886060f7b3_0_5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0" name="Google Shape;940;g2886060f7b3_0_5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886060f7b3_0_6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6" name="Google Shape;946;g2886060f7b3_0_6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886060f7b3_0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1" name="Google Shape;951;g2886060f7b3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886060f7b3_0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886060f7b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88cae287b9_0_18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88cae287b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88cae287b9_0_1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88cae287b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88cae287b9_0_19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88cae287b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88cae287b9_0_19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88cae287b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88cae287b9_0_20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88cae287b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88cae287b9_0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88cae287b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4c20ca420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284c20ca420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88cae287b9_0_2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88cae287b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88cae287b9_0_2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88cae287b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88cae287b9_0_2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88cae287b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886060f7b3_0_6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886060f7b3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886060f7b3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3" name="Google Shape;1033;g2886060f7b3_0_6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886060f7b3_0_6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8" name="Google Shape;1038;g2886060f7b3_0_6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4918bd4e19_3_4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3" name="Google Shape;1043;g24918bd4e19_3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886060f7b3_0_6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8" name="Google Shape;1048;g2886060f7b3_0_6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4918bd4e19_3_4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3" name="Google Shape;1053;g24918bd4e19_3_4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4918bd4e19_3_4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8" name="Google Shape;1058;g24918bd4e19_3_4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918bd4e19_3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g24918bd4e19_3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4918bd4e19_3_4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3" name="Google Shape;1063;g24918bd4e19_3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4918bd4e19_3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8" name="Google Shape;1068;g24918bd4e19_3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4918bd4e19_3_4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3" name="Google Shape;1073;g24918bd4e19_3_4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4918bd4e19_3_4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8" name="Google Shape;1078;g24918bd4e19_3_4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4918bd4e19_3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3" name="Google Shape;1083;g24918bd4e19_3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4918bd4e19_3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8" name="Google Shape;1088;g24918bd4e19_3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4918bd4e19_3_4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3" name="Google Shape;1093;g24918bd4e19_3_4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4918bd4e19_3_4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8" name="Google Shape;1098;g24918bd4e19_3_4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886060f7b3_0_6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3" name="Google Shape;1103;g2886060f7b3_0_6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886060f7b3_0_64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886060f7b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4c20ca420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284c20ca420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886060f7b3_0_6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3" name="Google Shape;1113;g2886060f7b3_0_6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886060f7b3_0_7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8" name="Google Shape;1118;g2886060f7b3_0_7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88cae287b9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6" name="Google Shape;1126;g288cae287b9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886060f7b3_0_7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1" name="Google Shape;1131;g2886060f7b3_0_7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88cae287b9_1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6" name="Google Shape;1136;g288cae287b9_1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88cae287b9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2" name="Google Shape;1142;g288cae287b9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88cae287b9_0_3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7" name="Google Shape;1147;g288cae287b9_0_3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39ef17cda1_1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3" name="Google Shape;1153;g139ef17cda1_1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839ac4ee93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8" name="Google Shape;1158;g1839ac4ee93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39ef17cda1_2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3" name="Google Shape;1163;g139ef17cda1_2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4c20ca420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g284c20ca420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9ef17cda1_2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8" name="Google Shape;1168;g139ef17cda1_2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39ef17cda1_0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3" name="Google Shape;1173;g139ef17cda1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84c20ca420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g284c20ca420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4c20ca420_0_125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4c20ca42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825998a9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g28825998a9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4c20ca420_0_129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4c20ca42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4c20ca420_0_133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4c20ca42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86060f7b3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g2886060f7b3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4c20ca420_0_141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4c20ca42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4c20ca420_0_145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4c20ca42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c20ca420_0_149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c20ca42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4c20ca420_0_154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4c20ca42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4c20ca420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g284c20ca420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886060f7b3_0_6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Google Shape;47;g2886060f7b3_0_6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4c20ca420_0_163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4c20ca42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8012f300f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g288012f300f_1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86060f7b3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g2886060f7b3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86060f7b3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g2886060f7b3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86060f7b3_0_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2886060f7b3_0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86060f7b3_0_2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g2886060f7b3_0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73403fc6a_0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g2073403fc6a_0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825998a99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g28825998a99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825998a99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28825998a99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825998a99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g28825998a99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4c20ca420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g284c20ca420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8cae287b9_0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g288cae287b9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8cae287b9_0_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g288cae287b9_0_2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8cae287b9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288cae287b9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8cae287b9_0_2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88cae287b9_0_2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8cae287b9_0_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288cae287b9_0_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86060f7b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2886060f7b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86060f7b3_0_2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g2886060f7b3_0_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86060f7b3_0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2886060f7b3_0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86060f7b3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g2886060f7b3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86060f7b3_0_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886060f7b3_0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8cae287b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g288cae287b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73403fc6a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2073403fc6a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825998a99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28825998a99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8cae287b9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288cae287b9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825998a99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8825998a99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86060f7b3_0_3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g2886060f7b3_0_3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86060f7b3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g2886060f7b3_0_3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86060f7b3_0_3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g2886060f7b3_0_3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86060f7b3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g2886060f7b3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86060f7b3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g2886060f7b3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86060f7b3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g2886060f7b3_0_3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024b5ea28_0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g12024b5ea28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4c20ca420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g284c20ca420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4c20ca420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g284c20ca420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84c20ca420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Google Shape;391;g284c20ca420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86060f7b3_0_3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g2886060f7b3_0_3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86060f7b3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2" name="Google Shape;402;g2886060f7b3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825998a99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28825998a99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88012f300f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Google Shape;414;g288012f300f_1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4c20ca420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g284c20ca420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86060f7b3_0_3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g2886060f7b3_0_3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4c20ca420_0_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g284c20ca420_0_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4c20ca420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g284c20ca420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86060f7b3_0_4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" name="Google Shape;441;g2886060f7b3_0_4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4c20ca420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g284c20ca420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8cae287b9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88cae287b9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8cae287b9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88cae287b9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86060f7b3_0_4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886060f7b3_0_4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88cae287b9_0_2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g288cae287b9_0_2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4918bd4e19_3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g24918bd4e19_3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88cae287b9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g288cae287b9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8cae287b9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g288cae287b9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4918bd4e19_3_2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4918bd4e19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4c20ca420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g284c20ca420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918bd4e19_3_4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918bd4e19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918bd4e19_3_4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918bd4e19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918bd4e19_3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g24918bd4e19_3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4918bd4e19_3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2" name="Google Shape;522;g24918bd4e19_3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88cae287b9_0_116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88cae287b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8cae287b9_0_123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88cae287b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8cae287b9_0_128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88cae287b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4918bd4e19_3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g24918bd4e19_3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8cae287b9_0_4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88cae287b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home of all of those services is gov.uk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88cae287b9_0_5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88cae287b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about 500,000 pages its host to everything frm taxes to imigration, births and beekeeping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4c20ca420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g284c20ca420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8cae287b9_0_10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8cae287b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about 500,000 pages its host to everything frm taxes to imigration, births and beekeeping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8cae287b9_0_63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88cae287b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88cae287b9_0_67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88cae287b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favourite is still ARAMS (a Defra service that traces sheep and cattle)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88cae287b9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g288cae287b9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8cae287b9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6" name="Google Shape;596;g288cae287b9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88cae287b9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Google Shape;601;g288cae287b9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88cae287b9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g288cae287b9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4918bd4e19_3_15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4918bd4e19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4918bd4e19_3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6" name="Google Shape;616;g24918bd4e19_3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4918bd4e19_3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g24918bd4e19_3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">
  <p:cSld name="CUSTOM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B88E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 3 1">
  <p:cSld name="CUSTOM_3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7CFF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">
  <p:cSld name="TITLE_AND_BODY_3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/>
        </p:nvSpPr>
        <p:spPr>
          <a:xfrm>
            <a:off x="3253378" y="-10"/>
            <a:ext cx="2636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</a:pPr>
            <a:r>
              <a:rPr lang="en-GB" sz="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 Prototyping</a:t>
            </a:r>
            <a:endParaRPr sz="8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4366500" y="4562475"/>
            <a:ext cx="4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 3 1 1">
  <p:cSld name="CUSTOM_3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4">
  <p:cSld name="TITLE_AND_BODY_5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/>
        </p:nvSpPr>
        <p:spPr>
          <a:xfrm>
            <a:off x="3253378" y="-10"/>
            <a:ext cx="2636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</a:pPr>
            <a:r>
              <a:rPr lang="en-GB" sz="700">
                <a:solidFill>
                  <a:srgbClr val="F016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 Prototyping</a:t>
            </a:r>
            <a:endParaRPr sz="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4366500" y="4562475"/>
            <a:ext cx="4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3">
  <p:cSld name="TITLE_AND_BODY_6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4366500" y="4562475"/>
            <a:ext cx="4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 2">
  <p:cSld name="CUSTOM_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BC31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 3">
  <p:cSld name="CUSTOM_3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585E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CUSTOM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"/>
          <p:cNvSpPr txBox="1"/>
          <p:nvPr/>
        </p:nvSpPr>
        <p:spPr>
          <a:xfrm>
            <a:off x="307810" y="4743440"/>
            <a:ext cx="272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19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@loudowne</a:t>
            </a:r>
            <a:endParaRPr b="1" sz="600">
              <a:solidFill>
                <a:srgbClr val="FF585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showMasterSp="0">
  <p:cSld name="Text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/>
        </p:nvSpPr>
        <p:spPr>
          <a:xfrm>
            <a:off x="307810" y="4743440"/>
            <a:ext cx="272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19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@louisedowne</a:t>
            </a:r>
            <a:endParaRPr b="1"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 1">
  <p:cSld name="Heading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copy 13">
  <p:cSld name="Title &amp; Subtitle copy 13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4486251" y="4788161"/>
            <a:ext cx="1716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8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8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8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8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8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gif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5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4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4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4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4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55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50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2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5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45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43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53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8.gif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47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8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5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4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0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0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3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6000">
                <a:latin typeface="Helvetica Neue"/>
                <a:ea typeface="Helvetica Neue"/>
                <a:cs typeface="Helvetica Neue"/>
                <a:sym typeface="Helvetica Neue"/>
              </a:rPr>
              <a:t>Hello!</a:t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5"/>
          <p:cNvSpPr txBox="1"/>
          <p:nvPr/>
        </p:nvSpPr>
        <p:spPr>
          <a:xfrm>
            <a:off x="508624" y="1190875"/>
            <a:ext cx="6950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11.53pm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 is in Dalston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5"/>
          <p:cNvSpPr/>
          <p:nvPr/>
        </p:nvSpPr>
        <p:spPr>
          <a:xfrm>
            <a:off x="-31050" y="10625"/>
            <a:ext cx="9174900" cy="52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5" y="850325"/>
            <a:ext cx="8374052" cy="34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15"/>
          <p:cNvSpPr/>
          <p:nvPr/>
        </p:nvSpPr>
        <p:spPr>
          <a:xfrm>
            <a:off x="1243684" y="1911186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15"/>
          <p:cNvSpPr/>
          <p:nvPr/>
        </p:nvSpPr>
        <p:spPr>
          <a:xfrm>
            <a:off x="2617237" y="1714132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15"/>
          <p:cNvSpPr/>
          <p:nvPr/>
        </p:nvSpPr>
        <p:spPr>
          <a:xfrm>
            <a:off x="3990790" y="1624368"/>
            <a:ext cx="4623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15"/>
          <p:cNvSpPr/>
          <p:nvPr/>
        </p:nvSpPr>
        <p:spPr>
          <a:xfrm>
            <a:off x="5321806" y="155217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15"/>
          <p:cNvSpPr/>
          <p:nvPr/>
        </p:nvSpPr>
        <p:spPr>
          <a:xfrm>
            <a:off x="6806226" y="162436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15"/>
          <p:cNvSpPr/>
          <p:nvPr/>
        </p:nvSpPr>
        <p:spPr>
          <a:xfrm>
            <a:off x="4287300" y="1293800"/>
            <a:ext cx="4548000" cy="27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15"/>
          <p:cNvSpPr/>
          <p:nvPr/>
        </p:nvSpPr>
        <p:spPr>
          <a:xfrm>
            <a:off x="461175" y="1579500"/>
            <a:ext cx="2741700" cy="198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16"/>
          <p:cNvSpPr/>
          <p:nvPr/>
        </p:nvSpPr>
        <p:spPr>
          <a:xfrm>
            <a:off x="-31050" y="10625"/>
            <a:ext cx="9174900" cy="52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5" y="850325"/>
            <a:ext cx="8374052" cy="34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16"/>
          <p:cNvSpPr/>
          <p:nvPr/>
        </p:nvSpPr>
        <p:spPr>
          <a:xfrm>
            <a:off x="1243684" y="1911186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16"/>
          <p:cNvSpPr/>
          <p:nvPr/>
        </p:nvSpPr>
        <p:spPr>
          <a:xfrm>
            <a:off x="2617237" y="1714132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16"/>
          <p:cNvSpPr/>
          <p:nvPr/>
        </p:nvSpPr>
        <p:spPr>
          <a:xfrm>
            <a:off x="3990790" y="1624368"/>
            <a:ext cx="4623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16"/>
          <p:cNvSpPr/>
          <p:nvPr/>
        </p:nvSpPr>
        <p:spPr>
          <a:xfrm>
            <a:off x="5321806" y="155217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16"/>
          <p:cNvSpPr/>
          <p:nvPr/>
        </p:nvSpPr>
        <p:spPr>
          <a:xfrm>
            <a:off x="6806226" y="162436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16"/>
          <p:cNvSpPr/>
          <p:nvPr/>
        </p:nvSpPr>
        <p:spPr>
          <a:xfrm>
            <a:off x="4287300" y="1293800"/>
            <a:ext cx="4548000" cy="27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7"/>
          <p:cNvSpPr/>
          <p:nvPr/>
        </p:nvSpPr>
        <p:spPr>
          <a:xfrm>
            <a:off x="-31050" y="10625"/>
            <a:ext cx="9174900" cy="52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5" y="850325"/>
            <a:ext cx="8374052" cy="34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17"/>
          <p:cNvSpPr/>
          <p:nvPr/>
        </p:nvSpPr>
        <p:spPr>
          <a:xfrm>
            <a:off x="1243684" y="1911186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17"/>
          <p:cNvSpPr/>
          <p:nvPr/>
        </p:nvSpPr>
        <p:spPr>
          <a:xfrm>
            <a:off x="2617237" y="1714132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17"/>
          <p:cNvSpPr/>
          <p:nvPr/>
        </p:nvSpPr>
        <p:spPr>
          <a:xfrm>
            <a:off x="3990790" y="1624368"/>
            <a:ext cx="4623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17"/>
          <p:cNvSpPr/>
          <p:nvPr/>
        </p:nvSpPr>
        <p:spPr>
          <a:xfrm>
            <a:off x="5321806" y="155217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17"/>
          <p:cNvSpPr/>
          <p:nvPr/>
        </p:nvSpPr>
        <p:spPr>
          <a:xfrm>
            <a:off x="6806226" y="162436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8"/>
          <p:cNvSpPr/>
          <p:nvPr/>
        </p:nvSpPr>
        <p:spPr>
          <a:xfrm>
            <a:off x="-31050" y="10625"/>
            <a:ext cx="9174900" cy="52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5" y="850325"/>
            <a:ext cx="8374052" cy="34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9"/>
          <p:cNvSpPr/>
          <p:nvPr/>
        </p:nvSpPr>
        <p:spPr>
          <a:xfrm>
            <a:off x="-31050" y="10625"/>
            <a:ext cx="9174900" cy="52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5" y="850325"/>
            <a:ext cx="8374052" cy="34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19"/>
          <p:cNvSpPr/>
          <p:nvPr/>
        </p:nvSpPr>
        <p:spPr>
          <a:xfrm>
            <a:off x="-28050" y="0"/>
            <a:ext cx="9174900" cy="5226300"/>
          </a:xfrm>
          <a:prstGeom prst="rect">
            <a:avLst/>
          </a:prstGeom>
          <a:solidFill>
            <a:srgbClr val="000000">
              <a:alpha val="614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1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one owns this</a:t>
            </a:r>
            <a:endParaRPr b="1" sz="5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/>
          <p:nvPr>
            <p:ph type="title"/>
          </p:nvPr>
        </p:nvSpPr>
        <p:spPr>
          <a:xfrm>
            <a:off x="508500" y="0"/>
            <a:ext cx="7886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are shared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1"/>
          <p:cNvSpPr txBox="1"/>
          <p:nvPr>
            <p:ph type="title"/>
          </p:nvPr>
        </p:nvSpPr>
        <p:spPr>
          <a:xfrm>
            <a:off x="508500" y="0"/>
            <a:ext cx="7886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are invisible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22"/>
          <p:cNvSpPr txBox="1"/>
          <p:nvPr>
            <p:ph type="title"/>
          </p:nvPr>
        </p:nvSpPr>
        <p:spPr>
          <a:xfrm>
            <a:off x="508500" y="0"/>
            <a:ext cx="7886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aren’t designed 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When we don’t design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our services we force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our users to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1"/>
            <a:ext cx="9144000" cy="5135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6"/>
          <p:cNvSpPr txBox="1"/>
          <p:nvPr/>
        </p:nvSpPr>
        <p:spPr>
          <a:xfrm>
            <a:off x="508624" y="1190875"/>
            <a:ext cx="6950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11.53pm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 is in Dalston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She’s just got out an Uber to go to Karaoke Hole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2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Our users are often the only ones who know how our services work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2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cycle service doom</a:t>
            </a:r>
            <a:endParaRPr b="1" sz="72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27"/>
          <p:cNvSpPr/>
          <p:nvPr/>
        </p:nvSpPr>
        <p:spPr>
          <a:xfrm>
            <a:off x="-51750" y="275"/>
            <a:ext cx="9206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4" name="Google Shape;714;p127"/>
          <p:cNvPicPr preferRelativeResize="0"/>
          <p:nvPr/>
        </p:nvPicPr>
        <p:blipFill rotWithShape="1">
          <a:blip r:embed="rId3">
            <a:alphaModFix/>
          </a:blip>
          <a:srcRect b="15888" l="0" r="21067" t="0"/>
          <a:stretch/>
        </p:blipFill>
        <p:spPr>
          <a:xfrm>
            <a:off x="631677" y="-134250"/>
            <a:ext cx="6821345" cy="5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27"/>
          <p:cNvSpPr/>
          <p:nvPr/>
        </p:nvSpPr>
        <p:spPr>
          <a:xfrm>
            <a:off x="4677950" y="705375"/>
            <a:ext cx="3787200" cy="394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27"/>
          <p:cNvSpPr/>
          <p:nvPr/>
        </p:nvSpPr>
        <p:spPr>
          <a:xfrm>
            <a:off x="3665825" y="1378625"/>
            <a:ext cx="3787200" cy="394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27"/>
          <p:cNvSpPr/>
          <p:nvPr/>
        </p:nvSpPr>
        <p:spPr>
          <a:xfrm>
            <a:off x="1889175" y="336425"/>
            <a:ext cx="4338300" cy="18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27"/>
          <p:cNvSpPr/>
          <p:nvPr/>
        </p:nvSpPr>
        <p:spPr>
          <a:xfrm>
            <a:off x="1764750" y="2962900"/>
            <a:ext cx="4555200" cy="18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8"/>
          <p:cNvSpPr/>
          <p:nvPr/>
        </p:nvSpPr>
        <p:spPr>
          <a:xfrm>
            <a:off x="-51750" y="275"/>
            <a:ext cx="9206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128"/>
          <p:cNvPicPr preferRelativeResize="0"/>
          <p:nvPr/>
        </p:nvPicPr>
        <p:blipFill rotWithShape="1">
          <a:blip r:embed="rId3">
            <a:alphaModFix/>
          </a:blip>
          <a:srcRect b="15888" l="0" r="21067" t="0"/>
          <a:stretch/>
        </p:blipFill>
        <p:spPr>
          <a:xfrm>
            <a:off x="631677" y="-134250"/>
            <a:ext cx="6821345" cy="5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28"/>
          <p:cNvSpPr/>
          <p:nvPr/>
        </p:nvSpPr>
        <p:spPr>
          <a:xfrm>
            <a:off x="4677950" y="553450"/>
            <a:ext cx="3787200" cy="381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28"/>
          <p:cNvSpPr/>
          <p:nvPr/>
        </p:nvSpPr>
        <p:spPr>
          <a:xfrm>
            <a:off x="1764750" y="2962900"/>
            <a:ext cx="4555200" cy="18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9"/>
          <p:cNvSpPr/>
          <p:nvPr/>
        </p:nvSpPr>
        <p:spPr>
          <a:xfrm>
            <a:off x="-51750" y="275"/>
            <a:ext cx="9206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129"/>
          <p:cNvPicPr preferRelativeResize="0"/>
          <p:nvPr/>
        </p:nvPicPr>
        <p:blipFill rotWithShape="1">
          <a:blip r:embed="rId3">
            <a:alphaModFix/>
          </a:blip>
          <a:srcRect b="15888" l="0" r="21067" t="0"/>
          <a:stretch/>
        </p:blipFill>
        <p:spPr>
          <a:xfrm>
            <a:off x="631677" y="-134250"/>
            <a:ext cx="6821345" cy="5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29"/>
          <p:cNvSpPr/>
          <p:nvPr/>
        </p:nvSpPr>
        <p:spPr>
          <a:xfrm>
            <a:off x="1764750" y="2962900"/>
            <a:ext cx="4555200" cy="18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29"/>
          <p:cNvSpPr/>
          <p:nvPr/>
        </p:nvSpPr>
        <p:spPr>
          <a:xfrm>
            <a:off x="7043525" y="2170300"/>
            <a:ext cx="358200" cy="17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0"/>
          <p:cNvSpPr/>
          <p:nvPr/>
        </p:nvSpPr>
        <p:spPr>
          <a:xfrm>
            <a:off x="-51750" y="275"/>
            <a:ext cx="9206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130"/>
          <p:cNvPicPr preferRelativeResize="0"/>
          <p:nvPr/>
        </p:nvPicPr>
        <p:blipFill rotWithShape="1">
          <a:blip r:embed="rId3">
            <a:alphaModFix/>
          </a:blip>
          <a:srcRect b="15888" l="0" r="21067" t="0"/>
          <a:stretch/>
        </p:blipFill>
        <p:spPr>
          <a:xfrm>
            <a:off x="631677" y="-134250"/>
            <a:ext cx="6821345" cy="5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30"/>
          <p:cNvSpPr/>
          <p:nvPr/>
        </p:nvSpPr>
        <p:spPr>
          <a:xfrm>
            <a:off x="1764750" y="2962900"/>
            <a:ext cx="1773900" cy="18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30"/>
          <p:cNvSpPr/>
          <p:nvPr/>
        </p:nvSpPr>
        <p:spPr>
          <a:xfrm>
            <a:off x="7043525" y="2170300"/>
            <a:ext cx="358200" cy="17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1"/>
          <p:cNvSpPr/>
          <p:nvPr/>
        </p:nvSpPr>
        <p:spPr>
          <a:xfrm>
            <a:off x="-51750" y="275"/>
            <a:ext cx="9206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131"/>
          <p:cNvPicPr preferRelativeResize="0"/>
          <p:nvPr/>
        </p:nvPicPr>
        <p:blipFill rotWithShape="1">
          <a:blip r:embed="rId3">
            <a:alphaModFix/>
          </a:blip>
          <a:srcRect b="15888" l="0" r="21067" t="0"/>
          <a:stretch/>
        </p:blipFill>
        <p:spPr>
          <a:xfrm>
            <a:off x="631677" y="-134250"/>
            <a:ext cx="6821345" cy="5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31"/>
          <p:cNvSpPr/>
          <p:nvPr/>
        </p:nvSpPr>
        <p:spPr>
          <a:xfrm>
            <a:off x="7043525" y="2170300"/>
            <a:ext cx="358200" cy="17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32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 we can design anything we have to acknowledge that it exists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3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first rule of service design is to agree what the service is that we’re designing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4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first skill of a service designer is to be able to 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explain what a service is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975" y="-104840"/>
            <a:ext cx="9505950" cy="535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5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Seeing services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36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Seeing services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what makes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good service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Committing to design them 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75" name="Google Shape;775;p136"/>
          <p:cNvCxnSpPr/>
          <p:nvPr/>
        </p:nvCxnSpPr>
        <p:spPr>
          <a:xfrm>
            <a:off x="445950" y="1391000"/>
            <a:ext cx="4112700" cy="0"/>
          </a:xfrm>
          <a:prstGeom prst="straightConnector1">
            <a:avLst/>
          </a:prstGeom>
          <a:noFill/>
          <a:ln cap="flat" cmpd="sng" w="38100">
            <a:solidFill>
              <a:srgbClr val="F8BC3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3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“It depends”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3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lang="en-GB" sz="7200" strike="sng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depends</a:t>
            </a: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9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some things that everyone needs from every service</a:t>
            </a:r>
            <a:endParaRPr b="1" sz="40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40"/>
          <p:cNvSpPr txBox="1"/>
          <p:nvPr/>
        </p:nvSpPr>
        <p:spPr>
          <a:xfrm>
            <a:off x="508624" y="4275"/>
            <a:ext cx="64812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able to find it 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1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use without having to already be an expert in how it works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2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able to complete it from start to finish with no dead ends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4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15 principles</a:t>
            </a:r>
            <a:endParaRPr b="1" sz="5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of good service design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4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Is easy to find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Enables a each user to complete the outcome they set out to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Clearly explains its purpose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Sets the expectations a user has of it 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Works in a way that’s familiar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Requires no prior knowledge to use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Is agnostic of organisational structures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Requires the minimum possible</a:t>
            </a:r>
            <a:endParaRPr b="1" sz="1700">
              <a:solidFill>
                <a:srgbClr val="FF585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585E"/>
                </a:solidFill>
              </a:rPr>
              <a:t>steps to complete </a:t>
            </a:r>
            <a:endParaRPr b="1" sz="1700">
              <a:solidFill>
                <a:srgbClr val="FF585E"/>
              </a:solidFill>
            </a:endParaRPr>
          </a:p>
        </p:txBody>
      </p:sp>
      <p:sp>
        <p:nvSpPr>
          <p:cNvPr id="816" name="Google Shape;816;p144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Is consistent throughout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Has no dead ends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Is usable by everyone, equally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Encourages the right behaviors from users and staff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Responds to change quickly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Clearly explain why a decision has been made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Makes it easy to get human assistance</a:t>
            </a:r>
            <a:endParaRPr b="1" sz="1700">
              <a:solidFill>
                <a:srgbClr val="FF585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585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585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585E"/>
                </a:solidFill>
              </a:rPr>
              <a:t> </a:t>
            </a:r>
            <a:endParaRPr b="1" sz="17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Google Shape;817;p144"/>
          <p:cNvSpPr txBox="1"/>
          <p:nvPr/>
        </p:nvSpPr>
        <p:spPr>
          <a:xfrm>
            <a:off x="365225" y="411500"/>
            <a:ext cx="4184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8BC31"/>
                </a:solidFill>
              </a:rPr>
              <a:t>A Good Service</a:t>
            </a:r>
            <a:endParaRPr b="1" sz="3000">
              <a:solidFill>
                <a:srgbClr val="F8BC3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0025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8"/>
          <p:cNvSpPr txBox="1"/>
          <p:nvPr/>
        </p:nvSpPr>
        <p:spPr>
          <a:xfrm>
            <a:off x="508624" y="-781175"/>
            <a:ext cx="69507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</a:t>
            </a: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reaches into her pocket but there’s no phone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45"/>
          <p:cNvSpPr/>
          <p:nvPr/>
        </p:nvSpPr>
        <p:spPr>
          <a:xfrm>
            <a:off x="0" y="-25"/>
            <a:ext cx="11814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4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7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000">
                <a:latin typeface="Helvetica Neue"/>
                <a:ea typeface="Helvetica Neue"/>
                <a:cs typeface="Helvetica Neue"/>
                <a:sym typeface="Helvetica Neue"/>
              </a:rPr>
              <a:t>Good </a:t>
            </a:r>
            <a:endParaRPr b="1" sz="7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000">
                <a:latin typeface="Helvetica Neue"/>
                <a:ea typeface="Helvetica Neue"/>
                <a:cs typeface="Helvetica Neue"/>
                <a:sym typeface="Helvetica Neue"/>
              </a:rPr>
              <a:t>Services</a:t>
            </a:r>
            <a:endParaRPr b="1" sz="7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7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School</a:t>
            </a:r>
            <a:endParaRPr b="1" sz="7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4" name="Google Shape;824;p145"/>
          <p:cNvPicPr preferRelativeResize="0"/>
          <p:nvPr/>
        </p:nvPicPr>
        <p:blipFill rotWithShape="1">
          <a:blip r:embed="rId3">
            <a:alphaModFix/>
          </a:blip>
          <a:srcRect b="32212" l="3447" r="18372" t="0"/>
          <a:stretch/>
        </p:blipFill>
        <p:spPr>
          <a:xfrm>
            <a:off x="0" y="0"/>
            <a:ext cx="9144000" cy="5285347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45"/>
          <p:cNvSpPr/>
          <p:nvPr/>
        </p:nvSpPr>
        <p:spPr>
          <a:xfrm>
            <a:off x="0" y="0"/>
            <a:ext cx="7620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46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Seeing services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what makes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good service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05B8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Committing to design them </a:t>
            </a:r>
            <a:endParaRPr b="1" sz="4000">
              <a:solidFill>
                <a:srgbClr val="05B8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31" name="Google Shape;831;p146"/>
          <p:cNvCxnSpPr/>
          <p:nvPr/>
        </p:nvCxnSpPr>
        <p:spPr>
          <a:xfrm>
            <a:off x="445950" y="1391000"/>
            <a:ext cx="4112700" cy="0"/>
          </a:xfrm>
          <a:prstGeom prst="straightConnector1">
            <a:avLst/>
          </a:prstGeom>
          <a:noFill/>
          <a:ln cap="flat" cmpd="sng" w="38100">
            <a:solidFill>
              <a:srgbClr val="F8BC3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146"/>
          <p:cNvCxnSpPr/>
          <p:nvPr/>
        </p:nvCxnSpPr>
        <p:spPr>
          <a:xfrm>
            <a:off x="508500" y="2303000"/>
            <a:ext cx="6860700" cy="0"/>
          </a:xfrm>
          <a:prstGeom prst="straightConnector1">
            <a:avLst/>
          </a:prstGeom>
          <a:noFill/>
          <a:ln cap="flat" cmpd="sng" w="38100">
            <a:solidFill>
              <a:srgbClr val="FF585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146"/>
          <p:cNvCxnSpPr/>
          <p:nvPr/>
        </p:nvCxnSpPr>
        <p:spPr>
          <a:xfrm>
            <a:off x="445950" y="2943700"/>
            <a:ext cx="3884700" cy="0"/>
          </a:xfrm>
          <a:prstGeom prst="straightConnector1">
            <a:avLst/>
          </a:prstGeom>
          <a:noFill/>
          <a:ln cap="flat" cmpd="sng" w="38100">
            <a:solidFill>
              <a:srgbClr val="FF585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7"/>
          <p:cNvSpPr txBox="1"/>
          <p:nvPr>
            <p:ph type="title"/>
          </p:nvPr>
        </p:nvSpPr>
        <p:spPr>
          <a:xfrm>
            <a:off x="508500" y="1107625"/>
            <a:ext cx="8127000" cy="4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Service design is 10% design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8"/>
          <p:cNvSpPr txBox="1"/>
          <p:nvPr>
            <p:ph type="title"/>
          </p:nvPr>
        </p:nvSpPr>
        <p:spPr>
          <a:xfrm>
            <a:off x="508500" y="1107625"/>
            <a:ext cx="8127000" cy="4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Service design is 10% design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90% creating the conditions 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for service design to happen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49"/>
          <p:cNvSpPr txBox="1"/>
          <p:nvPr>
            <p:ph type="title"/>
          </p:nvPr>
        </p:nvSpPr>
        <p:spPr>
          <a:xfrm>
            <a:off x="508500" y="1107625"/>
            <a:ext cx="8127000" cy="4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90% creating the conditions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for service design to happen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50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Everything in your organisation affects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service</a:t>
            </a:r>
            <a:endParaRPr b="1" sz="40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51"/>
          <p:cNvSpPr txBox="1"/>
          <p:nvPr/>
        </p:nvSpPr>
        <p:spPr>
          <a:xfrm>
            <a:off x="508625" y="376276"/>
            <a:ext cx="61101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Governance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Financial model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Procurement processes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Skills and recruitment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Culture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Policy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model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...etc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52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“It depends”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5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lang="en-GB" sz="7200" strike="sng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depends</a:t>
            </a: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54"/>
          <p:cNvSpPr txBox="1"/>
          <p:nvPr/>
        </p:nvSpPr>
        <p:spPr>
          <a:xfrm>
            <a:off x="497750" y="1132425"/>
            <a:ext cx="39711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some things that 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needs 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service</a:t>
            </a:r>
            <a:endParaRPr b="1" sz="3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4" name="Google Shape;874;p154"/>
          <p:cNvSpPr txBox="1"/>
          <p:nvPr/>
        </p:nvSpPr>
        <p:spPr>
          <a:xfrm>
            <a:off x="4834105" y="1132425"/>
            <a:ext cx="39711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-1564225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9"/>
          <p:cNvSpPr txBox="1"/>
          <p:nvPr/>
        </p:nvSpPr>
        <p:spPr>
          <a:xfrm>
            <a:off x="508624" y="4275"/>
            <a:ext cx="69507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She’s</a:t>
            </a: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left it in the Uber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55"/>
          <p:cNvSpPr txBox="1"/>
          <p:nvPr/>
        </p:nvSpPr>
        <p:spPr>
          <a:xfrm>
            <a:off x="497750" y="1132425"/>
            <a:ext cx="39711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some things that everyone needs from every service</a:t>
            </a:r>
            <a:endParaRPr b="1" sz="3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0" name="Google Shape;880;p155"/>
          <p:cNvSpPr txBox="1"/>
          <p:nvPr/>
        </p:nvSpPr>
        <p:spPr>
          <a:xfrm>
            <a:off x="4834105" y="1132425"/>
            <a:ext cx="39711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some things that every organisation needs to deliver any </a:t>
            </a:r>
            <a:endParaRPr b="1" sz="3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</a:t>
            </a:r>
            <a:endParaRPr b="1" sz="3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6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who your users are and what they need from you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7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Remembering the purpose of your service and what you’re trying to achieve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58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Knowing how well your service is performing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59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Allowing staff the freedom to learn and respond to what they learn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60"/>
          <p:cNvSpPr/>
          <p:nvPr/>
        </p:nvSpPr>
        <p:spPr>
          <a:xfrm>
            <a:off x="11625" y="3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160"/>
          <p:cNvPicPr preferRelativeResize="0"/>
          <p:nvPr/>
        </p:nvPicPr>
        <p:blipFill rotWithShape="1">
          <a:blip r:embed="rId3">
            <a:alphaModFix/>
          </a:blip>
          <a:srcRect b="3051" l="4498" r="0" t="1872"/>
          <a:stretch/>
        </p:blipFill>
        <p:spPr>
          <a:xfrm>
            <a:off x="1514225" y="179150"/>
            <a:ext cx="5954702" cy="46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60"/>
          <p:cNvSpPr txBox="1"/>
          <p:nvPr/>
        </p:nvSpPr>
        <p:spPr>
          <a:xfrm>
            <a:off x="7397450" y="4184475"/>
            <a:ext cx="1063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CIA Simple Sabotage Field Manual, 1944</a:t>
            </a:r>
            <a:endParaRPr b="1"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Google Shape;908;p160"/>
          <p:cNvSpPr/>
          <p:nvPr/>
        </p:nvSpPr>
        <p:spPr>
          <a:xfrm>
            <a:off x="1877425" y="2877250"/>
            <a:ext cx="2210700" cy="255600"/>
          </a:xfrm>
          <a:prstGeom prst="rect">
            <a:avLst/>
          </a:prstGeom>
          <a:noFill/>
          <a:ln cap="flat" cmpd="sng" w="28575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61"/>
          <p:cNvSpPr/>
          <p:nvPr/>
        </p:nvSpPr>
        <p:spPr>
          <a:xfrm>
            <a:off x="11625" y="3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161"/>
          <p:cNvPicPr preferRelativeResize="0"/>
          <p:nvPr/>
        </p:nvPicPr>
        <p:blipFill rotWithShape="1">
          <a:blip r:embed="rId3">
            <a:alphaModFix/>
          </a:blip>
          <a:srcRect b="3051" l="4498" r="0" t="1872"/>
          <a:stretch/>
        </p:blipFill>
        <p:spPr>
          <a:xfrm>
            <a:off x="1514225" y="179150"/>
            <a:ext cx="5954702" cy="46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61"/>
          <p:cNvSpPr txBox="1"/>
          <p:nvPr/>
        </p:nvSpPr>
        <p:spPr>
          <a:xfrm>
            <a:off x="7397450" y="4184475"/>
            <a:ext cx="1063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CIA Simple Sabotage Field Manual, 1944</a:t>
            </a:r>
            <a:endParaRPr b="1"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Google Shape;916;p161"/>
          <p:cNvSpPr/>
          <p:nvPr/>
        </p:nvSpPr>
        <p:spPr>
          <a:xfrm>
            <a:off x="1877425" y="2496250"/>
            <a:ext cx="2210700" cy="399300"/>
          </a:xfrm>
          <a:prstGeom prst="rect">
            <a:avLst/>
          </a:prstGeom>
          <a:noFill/>
          <a:ln cap="flat" cmpd="sng" w="28575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62"/>
          <p:cNvSpPr/>
          <p:nvPr/>
        </p:nvSpPr>
        <p:spPr>
          <a:xfrm>
            <a:off x="11625" y="3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162"/>
          <p:cNvPicPr preferRelativeResize="0"/>
          <p:nvPr/>
        </p:nvPicPr>
        <p:blipFill rotWithShape="1">
          <a:blip r:embed="rId3">
            <a:alphaModFix/>
          </a:blip>
          <a:srcRect b="3051" l="4498" r="0" t="1872"/>
          <a:stretch/>
        </p:blipFill>
        <p:spPr>
          <a:xfrm>
            <a:off x="1514225" y="179150"/>
            <a:ext cx="5954702" cy="46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62"/>
          <p:cNvSpPr txBox="1"/>
          <p:nvPr/>
        </p:nvSpPr>
        <p:spPr>
          <a:xfrm>
            <a:off x="7397450" y="4184475"/>
            <a:ext cx="1063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CIA Simple Sabotage Field Manual, 1944</a:t>
            </a:r>
            <a:endParaRPr b="1"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4" name="Google Shape;924;p162"/>
          <p:cNvSpPr/>
          <p:nvPr/>
        </p:nvSpPr>
        <p:spPr>
          <a:xfrm>
            <a:off x="1964875" y="3597725"/>
            <a:ext cx="2109000" cy="413700"/>
          </a:xfrm>
          <a:prstGeom prst="rect">
            <a:avLst/>
          </a:prstGeom>
          <a:noFill/>
          <a:ln cap="flat" cmpd="sng" w="28575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63"/>
          <p:cNvSpPr/>
          <p:nvPr/>
        </p:nvSpPr>
        <p:spPr>
          <a:xfrm>
            <a:off x="11625" y="3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163"/>
          <p:cNvPicPr preferRelativeResize="0"/>
          <p:nvPr/>
        </p:nvPicPr>
        <p:blipFill rotWithShape="1">
          <a:blip r:embed="rId3">
            <a:alphaModFix/>
          </a:blip>
          <a:srcRect b="3051" l="4498" r="0" t="1872"/>
          <a:stretch/>
        </p:blipFill>
        <p:spPr>
          <a:xfrm>
            <a:off x="1514225" y="179150"/>
            <a:ext cx="5954702" cy="46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63"/>
          <p:cNvSpPr txBox="1"/>
          <p:nvPr/>
        </p:nvSpPr>
        <p:spPr>
          <a:xfrm>
            <a:off x="7397450" y="4184475"/>
            <a:ext cx="1063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CIA Simple Sabotage Field Manual, 1944</a:t>
            </a:r>
            <a:endParaRPr b="1"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2" name="Google Shape;932;p163"/>
          <p:cNvSpPr/>
          <p:nvPr/>
        </p:nvSpPr>
        <p:spPr>
          <a:xfrm>
            <a:off x="5165275" y="2781300"/>
            <a:ext cx="2109000" cy="506100"/>
          </a:xfrm>
          <a:prstGeom prst="rect">
            <a:avLst/>
          </a:prstGeom>
          <a:noFill/>
          <a:ln cap="flat" cmpd="sng" w="28575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64"/>
          <p:cNvSpPr txBox="1"/>
          <p:nvPr>
            <p:ph type="title"/>
          </p:nvPr>
        </p:nvSpPr>
        <p:spPr>
          <a:xfrm>
            <a:off x="508500" y="1111250"/>
            <a:ext cx="81270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Confidence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“I’m sorry we can’t contact the driver for you without you logging into our app and going through the lost an item process”</a:t>
            </a:r>
            <a:endParaRPr b="1" sz="26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5"/>
          <p:cNvSpPr txBox="1"/>
          <p:nvPr>
            <p:ph type="title"/>
          </p:nvPr>
        </p:nvSpPr>
        <p:spPr>
          <a:xfrm>
            <a:off x="508500" y="1111250"/>
            <a:ext cx="81270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Confidence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The skills to deal with the reality of service design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43" name="Google Shape;943;p165"/>
          <p:cNvCxnSpPr/>
          <p:nvPr/>
        </p:nvCxnSpPr>
        <p:spPr>
          <a:xfrm>
            <a:off x="423350" y="1566325"/>
            <a:ext cx="3852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6"/>
          <p:cNvSpPr txBox="1"/>
          <p:nvPr>
            <p:ph type="title"/>
          </p:nvPr>
        </p:nvSpPr>
        <p:spPr>
          <a:xfrm>
            <a:off x="508500" y="1312325"/>
            <a:ext cx="8127000" cy="3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What is stopping 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us from delivering services that work?!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6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10 causes</a:t>
            </a:r>
            <a:endParaRPr b="1" sz="5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of bad service design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8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59" name="Google Shape;959;p168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0" name="Google Shape;960;p168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9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66" name="Google Shape;966;p169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7" name="Google Shape;967;p169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70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73" name="Google Shape;973;p170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4" name="Google Shape;974;p170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71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80" name="Google Shape;980;p171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1" name="Google Shape;981;p171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72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87" name="Google Shape;987;p172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8" name="Google Shape;988;p172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73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94" name="Google Shape;994;p173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organisation wasn’t structured to deliver services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5" name="Google Shape;995;p173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4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1001" name="Google Shape;1001;p174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organisation wasn’t structured to deliver services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staff have no autonomy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2" name="Google Shape;1002;p174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500" y="1441850"/>
            <a:ext cx="6926999" cy="22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75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1008" name="Google Shape;1008;p175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organisation wasn’t structured to deliver services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staff have no autonomy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have no idea how your services are performing 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9" name="Google Shape;1009;p175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76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1015" name="Google Shape;1015;p176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organisation wasn’t structured to deliver services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staff have no autonomy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have no idea how your services are performing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incentivise the wrong behaviour 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6" name="Google Shape;1016;p176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77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1022" name="Google Shape;1022;p177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organisation wasn’t structured to deliver services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staff have no autonomy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have no idea how your services are performing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incentivise the wrong behaviour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think you can get away with it 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3" name="Google Shape;1023;p177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8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/>
            </a:pPr>
            <a:r>
              <a:rPr b="1" lang="en-GB" sz="1700">
                <a:solidFill>
                  <a:srgbClr val="6F5518"/>
                </a:solidFill>
              </a:rPr>
              <a:t>You don’t know what your service is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/>
            </a:pPr>
            <a:r>
              <a:rPr b="1" lang="en-GB" sz="1700">
                <a:solidFill>
                  <a:srgbClr val="6F5518"/>
                </a:solidFill>
              </a:rPr>
              <a:t>You’ve forgotten why you’re doing what you’re doing</a:t>
            </a: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/>
            </a:pPr>
            <a:r>
              <a:rPr b="1" lang="en-GB" sz="1700">
                <a:solidFill>
                  <a:srgbClr val="6F5518"/>
                </a:solidFill>
              </a:rPr>
              <a:t>You don’t understand the constraints of your materials 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/>
            </a:pPr>
            <a:r>
              <a:rPr b="1" lang="en-GB" sz="1700">
                <a:solidFill>
                  <a:srgbClr val="6F5518"/>
                </a:solidFill>
              </a:rPr>
              <a:t>The risk of doing something outweighs the risk of doing nothing 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/>
            </a:pPr>
            <a:r>
              <a:rPr b="1" lang="en-GB" sz="1700">
                <a:solidFill>
                  <a:srgbClr val="6F5518"/>
                </a:solidFill>
              </a:rPr>
              <a:t>You’re trying to do too much with too little</a:t>
            </a:r>
            <a:endParaRPr b="1" sz="1700">
              <a:solidFill>
                <a:srgbClr val="6F551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1029" name="Google Shape;1029;p178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6F5518"/>
                </a:solidFill>
              </a:rPr>
              <a:t>Your organisation wasn’t structured to deliver services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6F5518"/>
                </a:solidFill>
              </a:rPr>
              <a:t>Your staff have no autonomy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6F5518"/>
                </a:solidFill>
              </a:rPr>
              <a:t>You have no idea how your services are performing 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incentivise the wrong behaviour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6F5518"/>
                </a:solidFill>
              </a:rPr>
              <a:t>You think you can get away with it </a:t>
            </a:r>
            <a:endParaRPr b="1" sz="1700">
              <a:solidFill>
                <a:srgbClr val="6F551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Google Shape;1030;p178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Most services have no idea how well they’re delivering their outcome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80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Or what outcome they’re </a:t>
            </a: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actually</a:t>
            </a: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 trying to deliver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87026"/>
            <a:ext cx="9143976" cy="545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13" y="152400"/>
            <a:ext cx="819657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"/>
            <a:ext cx="9143999" cy="6432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"/>
            <a:ext cx="9144000" cy="609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500" y="1441850"/>
            <a:ext cx="6926999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2"/>
          <p:cNvSpPr/>
          <p:nvPr/>
        </p:nvSpPr>
        <p:spPr>
          <a:xfrm>
            <a:off x="1183975" y="2182175"/>
            <a:ext cx="5667600" cy="300900"/>
          </a:xfrm>
          <a:prstGeom prst="rect">
            <a:avLst/>
          </a:prstGeom>
          <a:noFill/>
          <a:ln cap="flat" cmpd="sng" w="38100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85"/>
          <p:cNvSpPr/>
          <p:nvPr/>
        </p:nvSpPr>
        <p:spPr>
          <a:xfrm>
            <a:off x="508623" y="2033239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“Cut the waiting time to see a doctor to 48 hours”</a:t>
            </a:r>
            <a:endParaRPr sz="4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0972"/>
            <a:ext cx="9144001" cy="608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7"/>
          <p:cNvSpPr/>
          <p:nvPr/>
        </p:nvSpPr>
        <p:spPr>
          <a:xfrm>
            <a:off x="508623" y="2033239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can't make an appointment with my doctor in a week’s time because you’re only allowed to make it 48 hours beforehand. Then when I try to call on the day, and I can’t get through”</a:t>
            </a:r>
            <a:endParaRPr b="1" sz="2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Diana Church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88"/>
          <p:cNvSpPr/>
          <p:nvPr/>
        </p:nvSpPr>
        <p:spPr>
          <a:xfrm>
            <a:off x="508625" y="2033250"/>
            <a:ext cx="82143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Cut the waiting time to see a doctor to 48 hours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89"/>
          <p:cNvSpPr/>
          <p:nvPr/>
        </p:nvSpPr>
        <p:spPr>
          <a:xfrm>
            <a:off x="508625" y="2033250"/>
            <a:ext cx="82143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500" strike="sng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Cut the waiting time to see a doctor to 48 hours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appointment to be booked earlier than 48 hours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90"/>
          <p:cNvSpPr/>
          <p:nvPr/>
        </p:nvSpPr>
        <p:spPr>
          <a:xfrm>
            <a:off x="508623" y="1779964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“Obviously, it shouldn’t work that way”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Tony Blair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91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6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gets measured gets done</a:t>
            </a:r>
            <a:endParaRPr b="1" sz="6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92"/>
          <p:cNvSpPr txBox="1"/>
          <p:nvPr>
            <p:ph type="title"/>
          </p:nvPr>
        </p:nvSpPr>
        <p:spPr>
          <a:xfrm>
            <a:off x="508500" y="0"/>
            <a:ext cx="7552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 the outcome you want to achieve, </a:t>
            </a:r>
            <a:endParaRPr b="1" sz="5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the task you want done</a:t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9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Service literacy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94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Seeing services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what makes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good service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05B8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Committing to design them </a:t>
            </a:r>
            <a:endParaRPr b="1" sz="4000">
              <a:solidFill>
                <a:srgbClr val="05B8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125" y="1076313"/>
            <a:ext cx="6771750" cy="29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Creating the </a:t>
            </a: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conditions</a:t>
            </a: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 for service design </a:t>
            </a:r>
            <a:r>
              <a:rPr b="1" i="1" lang="en-GB" sz="5000">
                <a:latin typeface="Helvetica Neue"/>
                <a:ea typeface="Helvetica Neue"/>
                <a:cs typeface="Helvetica Neue"/>
                <a:sym typeface="Helvetica Neue"/>
              </a:rPr>
              <a:t>is</a:t>
            </a: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 the work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96"/>
          <p:cNvSpPr txBox="1"/>
          <p:nvPr>
            <p:ph type="title"/>
          </p:nvPr>
        </p:nvSpPr>
        <p:spPr>
          <a:xfrm>
            <a:off x="441229" y="76200"/>
            <a:ext cx="7965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Service design is…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1" name="Google Shape;1121;p196"/>
          <p:cNvSpPr txBox="1"/>
          <p:nvPr/>
        </p:nvSpPr>
        <p:spPr>
          <a:xfrm>
            <a:off x="378475" y="1879575"/>
            <a:ext cx="2645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conversation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email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new fund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coffee with someone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diagram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new structure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Changing the name of something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Renaming a business process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Changing an API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Stopping things from happening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Starting new things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2" name="Google Shape;1122;p196"/>
          <p:cNvSpPr txBox="1"/>
          <p:nvPr/>
        </p:nvSpPr>
        <p:spPr>
          <a:xfrm>
            <a:off x="3085882" y="1879575"/>
            <a:ext cx="2699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new stream of revenue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Fixing a point of failure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Giving permission for something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Organising pay rises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Clearer outcomes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Defining the edges of a service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Costing up delivery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Applying for funding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Hiring people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Spending 6 months getting money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Making friends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3" name="Google Shape;1123;p196"/>
          <p:cNvSpPr txBox="1"/>
          <p:nvPr/>
        </p:nvSpPr>
        <p:spPr>
          <a:xfrm>
            <a:off x="6108236" y="1879575"/>
            <a:ext cx="2699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Making enemies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a community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Rage-quitting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Taking breaks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Pillow plumping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Sticker designing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Powerpoint wrangling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Tear mopping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Morale</a:t>
            </a: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building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</a:t>
            </a: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This work isn’t easy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48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 </a:t>
            </a:r>
            <a:r>
              <a:rPr b="1" lang="en-GB" sz="48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people</a:t>
            </a:r>
            <a:r>
              <a:rPr b="1" lang="en-GB" sz="48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who get stuff done are the ones who survive the longest”</a:t>
            </a:r>
            <a:endParaRPr b="1" sz="48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 first boss in the civil service</a:t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99"/>
          <p:cNvSpPr/>
          <p:nvPr/>
        </p:nvSpPr>
        <p:spPr>
          <a:xfrm>
            <a:off x="508625" y="1785525"/>
            <a:ext cx="7857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go fast, go alone, you want to go far go together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9" name="Google Shape;113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1709"/>
            <a:ext cx="9144000" cy="710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00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Just because it’s hard doesn’t mean it has to be complicated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201"/>
          <p:cNvSpPr/>
          <p:nvPr/>
        </p:nvSpPr>
        <p:spPr>
          <a:xfrm>
            <a:off x="0" y="-18700"/>
            <a:ext cx="9144000" cy="51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0" name="Google Shape;1150;p201"/>
          <p:cNvPicPr preferRelativeResize="0"/>
          <p:nvPr/>
        </p:nvPicPr>
        <p:blipFill rotWithShape="1">
          <a:blip r:embed="rId3">
            <a:alphaModFix/>
          </a:blip>
          <a:srcRect b="0" l="0" r="0" t="1632"/>
          <a:stretch/>
        </p:blipFill>
        <p:spPr>
          <a:xfrm>
            <a:off x="957775" y="84175"/>
            <a:ext cx="7228449" cy="505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541024"/>
            <a:ext cx="9144000" cy="65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3997" cy="533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04"/>
          <p:cNvSpPr/>
          <p:nvPr/>
        </p:nvSpPr>
        <p:spPr>
          <a:xfrm>
            <a:off x="508625" y="2033250"/>
            <a:ext cx="82143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www.good.services</a:t>
            </a:r>
            <a:endParaRPr b="1" sz="4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4"/>
          <p:cNvPicPr preferRelativeResize="0"/>
          <p:nvPr/>
        </p:nvPicPr>
        <p:blipFill rotWithShape="1">
          <a:blip r:embed="rId3">
            <a:alphaModFix/>
          </a:blip>
          <a:srcRect b="14507" l="22337" r="22370" t="14100"/>
          <a:stretch/>
        </p:blipFill>
        <p:spPr>
          <a:xfrm>
            <a:off x="1999175" y="824900"/>
            <a:ext cx="5056149" cy="31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05"/>
          <p:cNvSpPr txBox="1"/>
          <p:nvPr>
            <p:ph type="title"/>
          </p:nvPr>
        </p:nvSpPr>
        <p:spPr>
          <a:xfrm>
            <a:off x="508500" y="522975"/>
            <a:ext cx="8127000" cy="46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Thanks!</a:t>
            </a:r>
            <a:endParaRPr b="1"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t/>
            </a:r>
            <a:endParaRPr b="1"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06"/>
          <p:cNvSpPr txBox="1"/>
          <p:nvPr>
            <p:ph type="title"/>
          </p:nvPr>
        </p:nvSpPr>
        <p:spPr>
          <a:xfrm>
            <a:off x="508500" y="755775"/>
            <a:ext cx="8127000" cy="4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Thanks!</a:t>
            </a:r>
            <a:endParaRPr b="1" sz="5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@LouDowne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@T</a:t>
            </a: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heSchoolofGood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lou@good.services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www.good.services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" name="Google Shape;44;p17"/>
          <p:cNvPicPr preferRelativeResize="0"/>
          <p:nvPr/>
        </p:nvPicPr>
        <p:blipFill rotWithShape="1">
          <a:blip r:embed="rId3">
            <a:alphaModFix/>
          </a:blip>
          <a:srcRect b="0" l="0" r="0" t="50082"/>
          <a:stretch/>
        </p:blipFill>
        <p:spPr>
          <a:xfrm>
            <a:off x="-277375" y="648275"/>
            <a:ext cx="6850399" cy="38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825" y="281425"/>
            <a:ext cx="2574376" cy="458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What do we do when we reach a dead end?!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00" y="1207425"/>
            <a:ext cx="7276401" cy="27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625" y="152400"/>
            <a:ext cx="589676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8"/>
          <p:cNvSpPr/>
          <p:nvPr/>
        </p:nvSpPr>
        <p:spPr>
          <a:xfrm>
            <a:off x="2727025" y="407600"/>
            <a:ext cx="873300" cy="87300"/>
          </a:xfrm>
          <a:prstGeom prst="rect">
            <a:avLst/>
          </a:prstGeom>
          <a:solidFill>
            <a:srgbClr val="E9F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rgbClr val="FF585E"/>
                </a:solidFill>
              </a:rPr>
              <a:t>6 hours later….</a:t>
            </a:r>
            <a:endParaRPr b="1" sz="48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625" y="611400"/>
            <a:ext cx="2998748" cy="399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75" y="359075"/>
            <a:ext cx="2491425" cy="442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31150"/>
            <a:ext cx="914400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2"/>
          <p:cNvSpPr/>
          <p:nvPr/>
        </p:nvSpPr>
        <p:spPr>
          <a:xfrm rot="720196">
            <a:off x="6138866" y="3719431"/>
            <a:ext cx="1351653" cy="289842"/>
          </a:xfrm>
          <a:prstGeom prst="rect">
            <a:avLst/>
          </a:prstGeom>
          <a:solidFill>
            <a:srgbClr val="F8BC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3875"/>
            <a:ext cx="9143997" cy="685802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/>
          <p:nvPr/>
        </p:nvSpPr>
        <p:spPr>
          <a:xfrm rot="-151567">
            <a:off x="8281037" y="3147933"/>
            <a:ext cx="490076" cy="105110"/>
          </a:xfrm>
          <a:prstGeom prst="rect">
            <a:avLst/>
          </a:prstGeom>
          <a:solidFill>
            <a:srgbClr val="F8BC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463"/>
            <a:ext cx="5458600" cy="270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400" y="889325"/>
            <a:ext cx="3228200" cy="3364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541024"/>
            <a:ext cx="9144000" cy="65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-1568164"/>
            <a:ext cx="9144023" cy="67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5"/>
          <p:cNvSpPr/>
          <p:nvPr/>
        </p:nvSpPr>
        <p:spPr>
          <a:xfrm>
            <a:off x="6541425" y="3103775"/>
            <a:ext cx="1817100" cy="597900"/>
          </a:xfrm>
          <a:prstGeom prst="rect">
            <a:avLst/>
          </a:prstGeom>
          <a:noFill/>
          <a:ln cap="flat" cmpd="sng" w="76200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rgbClr val="FF585E"/>
                </a:solidFill>
              </a:rPr>
              <a:t>Is this the utopia </a:t>
            </a:r>
            <a:endParaRPr b="1" sz="4800">
              <a:solidFill>
                <a:srgbClr val="FF58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rgbClr val="FF585E"/>
                </a:solidFill>
              </a:rPr>
              <a:t>we all imagined?!</a:t>
            </a:r>
            <a:endParaRPr b="1" sz="48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 txBox="1"/>
          <p:nvPr>
            <p:ph type="title"/>
          </p:nvPr>
        </p:nvSpPr>
        <p:spPr>
          <a:xfrm>
            <a:off x="508500" y="206375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Bad services </a:t>
            </a:r>
            <a:r>
              <a:rPr b="1" lang="en-GB" sz="4700">
                <a:solidFill>
                  <a:srgbClr val="F8BC31"/>
                </a:solidFill>
              </a:rPr>
              <a:t>cost us time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 txBox="1"/>
          <p:nvPr>
            <p:ph type="title"/>
          </p:nvPr>
        </p:nvSpPr>
        <p:spPr>
          <a:xfrm>
            <a:off x="508500" y="206375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Bad services </a:t>
            </a:r>
            <a:r>
              <a:rPr b="1" lang="en-GB" sz="4700">
                <a:solidFill>
                  <a:srgbClr val="F8BC31"/>
                </a:solidFill>
              </a:rPr>
              <a:t>cost us money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title"/>
          </p:nvPr>
        </p:nvSpPr>
        <p:spPr>
          <a:xfrm>
            <a:off x="508500" y="206375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Bad services </a:t>
            </a:r>
            <a:r>
              <a:rPr b="1" lang="en-GB" sz="4700">
                <a:solidFill>
                  <a:srgbClr val="F8BC31"/>
                </a:solidFill>
              </a:rPr>
              <a:t>put us at risk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/>
          <p:nvPr>
            <p:ph type="title"/>
          </p:nvPr>
        </p:nvSpPr>
        <p:spPr>
          <a:xfrm>
            <a:off x="508500" y="206375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Bad services </a:t>
            </a:r>
            <a:r>
              <a:rPr b="1" lang="en-GB" sz="4700">
                <a:solidFill>
                  <a:srgbClr val="F8BC31"/>
                </a:solidFill>
              </a:rPr>
              <a:t>ruin our lives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6176"/>
            <a:ext cx="9144003" cy="541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6176"/>
            <a:ext cx="9144003" cy="541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2"/>
          <p:cNvSpPr/>
          <p:nvPr/>
        </p:nvSpPr>
        <p:spPr>
          <a:xfrm>
            <a:off x="9350" y="-158975"/>
            <a:ext cx="9144000" cy="5452200"/>
          </a:xfrm>
          <a:prstGeom prst="rect">
            <a:avLst/>
          </a:prstGeom>
          <a:solidFill>
            <a:srgbClr val="FFFFFF">
              <a:alpha val="52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2"/>
          <p:cNvSpPr txBox="1"/>
          <p:nvPr>
            <p:ph type="title"/>
          </p:nvPr>
        </p:nvSpPr>
        <p:spPr>
          <a:xfrm>
            <a:off x="508500" y="1103525"/>
            <a:ext cx="81270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57% taxis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6176"/>
            <a:ext cx="9144003" cy="541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3"/>
          <p:cNvSpPr/>
          <p:nvPr/>
        </p:nvSpPr>
        <p:spPr>
          <a:xfrm>
            <a:off x="9350" y="-158975"/>
            <a:ext cx="9144000" cy="5452200"/>
          </a:xfrm>
          <a:prstGeom prst="rect">
            <a:avLst/>
          </a:prstGeom>
          <a:solidFill>
            <a:srgbClr val="FFFFFF">
              <a:alpha val="52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53"/>
          <p:cNvSpPr txBox="1"/>
          <p:nvPr>
            <p:ph type="title"/>
          </p:nvPr>
        </p:nvSpPr>
        <p:spPr>
          <a:xfrm>
            <a:off x="508500" y="1103525"/>
            <a:ext cx="81270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57% taxis </a:t>
            </a:r>
            <a:endParaRPr b="1" sz="4800">
              <a:solidFill>
                <a:schemeClr val="dk1"/>
              </a:solidFill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25% delivery vans 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6176"/>
            <a:ext cx="9144003" cy="541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/>
          <p:nvPr/>
        </p:nvSpPr>
        <p:spPr>
          <a:xfrm>
            <a:off x="9350" y="-158975"/>
            <a:ext cx="9144000" cy="5452200"/>
          </a:xfrm>
          <a:prstGeom prst="rect">
            <a:avLst/>
          </a:prstGeom>
          <a:solidFill>
            <a:srgbClr val="FFFFFF">
              <a:alpha val="52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4"/>
          <p:cNvSpPr txBox="1"/>
          <p:nvPr>
            <p:ph type="title"/>
          </p:nvPr>
        </p:nvSpPr>
        <p:spPr>
          <a:xfrm>
            <a:off x="508500" y="1103525"/>
            <a:ext cx="81270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57% taxis</a:t>
            </a:r>
            <a:endParaRPr b="1" sz="4800">
              <a:solidFill>
                <a:schemeClr val="dk1"/>
              </a:solidFill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25% delivery vans </a:t>
            </a:r>
            <a:endParaRPr b="1" sz="4800">
              <a:solidFill>
                <a:schemeClr val="dk1"/>
              </a:solidFill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£20 per m2 </a:t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skills you (actually) need to deliver services 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work*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We took part in this…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“The Sharing Economy”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We took part in this…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2" name="Google Shape;2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784"/>
            <a:ext cx="9144003" cy="51970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7"/>
          <p:cNvSpPr/>
          <p:nvPr/>
        </p:nvSpPr>
        <p:spPr>
          <a:xfrm>
            <a:off x="4460825" y="3778125"/>
            <a:ext cx="1440300" cy="1038000"/>
          </a:xfrm>
          <a:prstGeom prst="rect">
            <a:avLst/>
          </a:prstGeom>
          <a:noFill/>
          <a:ln cap="flat" cmpd="sng" w="38100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7"/>
          <p:cNvSpPr/>
          <p:nvPr/>
        </p:nvSpPr>
        <p:spPr>
          <a:xfrm>
            <a:off x="2992575" y="4404700"/>
            <a:ext cx="1253100" cy="2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We took part in this…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0" name="Google Shape;2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424" y="0"/>
            <a:ext cx="9558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We took part in this…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6" name="Google Shape;2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424" y="0"/>
            <a:ext cx="95588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9"/>
          <p:cNvSpPr txBox="1"/>
          <p:nvPr>
            <p:ph idx="2" type="title"/>
          </p:nvPr>
        </p:nvSpPr>
        <p:spPr>
          <a:xfrm>
            <a:off x="3187575" y="1384075"/>
            <a:ext cx="5371500" cy="3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2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2010</a:t>
            </a:r>
            <a:endParaRPr b="1"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2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AUSTERITY</a:t>
            </a:r>
            <a:endParaRPr b="1"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8" name="Google Shape;278;p59"/>
          <p:cNvCxnSpPr/>
          <p:nvPr/>
        </p:nvCxnSpPr>
        <p:spPr>
          <a:xfrm flipH="1">
            <a:off x="3939600" y="3659325"/>
            <a:ext cx="9300" cy="692100"/>
          </a:xfrm>
          <a:prstGeom prst="straightConnector1">
            <a:avLst/>
          </a:prstGeom>
          <a:noFill/>
          <a:ln cap="flat" cmpd="sng" w="38100">
            <a:solidFill>
              <a:srgbClr val="FF585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60"/>
          <p:cNvPicPr preferRelativeResize="0"/>
          <p:nvPr/>
        </p:nvPicPr>
        <p:blipFill rotWithShape="1">
          <a:blip r:embed="rId3">
            <a:alphaModFix/>
          </a:blip>
          <a:srcRect b="2880" l="3003" r="2852" t="3293"/>
          <a:stretch/>
        </p:blipFill>
        <p:spPr>
          <a:xfrm>
            <a:off x="0" y="-879116"/>
            <a:ext cx="9154601" cy="692288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0"/>
          <p:cNvSpPr/>
          <p:nvPr/>
        </p:nvSpPr>
        <p:spPr>
          <a:xfrm>
            <a:off x="-25" y="-497425"/>
            <a:ext cx="9144000" cy="9069900"/>
          </a:xfrm>
          <a:prstGeom prst="rect">
            <a:avLst/>
          </a:prstGeom>
          <a:solidFill>
            <a:srgbClr val="000000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60"/>
          <p:cNvSpPr txBox="1"/>
          <p:nvPr/>
        </p:nvSpPr>
        <p:spPr>
          <a:xfrm>
            <a:off x="508625" y="1261625"/>
            <a:ext cx="79188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professions more harmful than industrial design, but only a very few of them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Victor Papeneck</a:t>
            </a:r>
            <a:endParaRPr b="1"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1"/>
          <p:cNvPicPr preferRelativeResize="0"/>
          <p:nvPr/>
        </p:nvPicPr>
        <p:blipFill rotWithShape="1">
          <a:blip r:embed="rId3">
            <a:alphaModFix/>
          </a:blip>
          <a:srcRect b="2880" l="3003" r="2852" t="3293"/>
          <a:stretch/>
        </p:blipFill>
        <p:spPr>
          <a:xfrm>
            <a:off x="0" y="-879116"/>
            <a:ext cx="9154601" cy="692288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1"/>
          <p:cNvSpPr/>
          <p:nvPr/>
        </p:nvSpPr>
        <p:spPr>
          <a:xfrm>
            <a:off x="-25" y="-497425"/>
            <a:ext cx="9144000" cy="9069900"/>
          </a:xfrm>
          <a:prstGeom prst="rect">
            <a:avLst/>
          </a:prstGeom>
          <a:solidFill>
            <a:srgbClr val="000000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61"/>
          <p:cNvSpPr txBox="1"/>
          <p:nvPr/>
        </p:nvSpPr>
        <p:spPr>
          <a:xfrm>
            <a:off x="508625" y="1261625"/>
            <a:ext cx="79188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professions more harmful than industrial design, but only a very few  service design is one of them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Victor </a:t>
            </a:r>
            <a:r>
              <a:rPr b="1" lang="en-GB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Papanek (+ Lou Downe)</a:t>
            </a:r>
            <a:endParaRPr b="1"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3" name="Google Shape;293;p61"/>
          <p:cNvCxnSpPr/>
          <p:nvPr/>
        </p:nvCxnSpPr>
        <p:spPr>
          <a:xfrm>
            <a:off x="5450425" y="2148425"/>
            <a:ext cx="23496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61"/>
          <p:cNvCxnSpPr/>
          <p:nvPr/>
        </p:nvCxnSpPr>
        <p:spPr>
          <a:xfrm>
            <a:off x="427575" y="2692425"/>
            <a:ext cx="1995900" cy="276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2"/>
          <p:cNvSpPr txBox="1"/>
          <p:nvPr>
            <p:ph type="title"/>
          </p:nvPr>
        </p:nvSpPr>
        <p:spPr>
          <a:xfrm>
            <a:off x="508500" y="1702025"/>
            <a:ext cx="81270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The law isn’t going</a:t>
            </a:r>
            <a:endParaRPr b="1" sz="4700">
              <a:solidFill>
                <a:srgbClr val="FF58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to save us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3"/>
          <p:cNvSpPr txBox="1"/>
          <p:nvPr>
            <p:ph type="title"/>
          </p:nvPr>
        </p:nvSpPr>
        <p:spPr>
          <a:xfrm>
            <a:off x="402675" y="206370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2019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4"/>
          <p:cNvSpPr txBox="1"/>
          <p:nvPr>
            <p:ph type="title"/>
          </p:nvPr>
        </p:nvSpPr>
        <p:spPr>
          <a:xfrm>
            <a:off x="402675" y="206370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                      Vs   </a:t>
            </a:r>
            <a:r>
              <a:rPr b="1" lang="en-GB" sz="7000">
                <a:solidFill>
                  <a:srgbClr val="FF585E"/>
                </a:solidFill>
              </a:rPr>
              <a:t>🇫🇷</a:t>
            </a:r>
            <a:endParaRPr b="1" sz="7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0" name="Google Shape;3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148" y="1672175"/>
            <a:ext cx="1349350" cy="179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36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Writing business cases</a:t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36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Leading stakeholders</a:t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36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Measuring services</a:t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36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Prototyping services</a:t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36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service literacy</a:t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5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Information S</a:t>
            </a: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ociety</a:t>
            </a: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 Service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65"/>
          <p:cNvSpPr/>
          <p:nvPr/>
        </p:nvSpPr>
        <p:spPr>
          <a:xfrm>
            <a:off x="798000" y="2384575"/>
            <a:ext cx="2835300" cy="1257900"/>
          </a:xfrm>
          <a:prstGeom prst="rect">
            <a:avLst/>
          </a:prstGeom>
          <a:solidFill>
            <a:srgbClr val="41F79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do: refine</a:t>
            </a:r>
            <a:endParaRPr/>
          </a:p>
        </p:txBody>
      </p:sp>
      <p:pic>
        <p:nvPicPr>
          <p:cNvPr id="317" name="Google Shape;3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765"/>
            <a:ext cx="9143997" cy="706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6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Information Society Service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66"/>
          <p:cNvSpPr/>
          <p:nvPr/>
        </p:nvSpPr>
        <p:spPr>
          <a:xfrm>
            <a:off x="798000" y="2384575"/>
            <a:ext cx="2835300" cy="1257900"/>
          </a:xfrm>
          <a:prstGeom prst="rect">
            <a:avLst/>
          </a:prstGeom>
          <a:solidFill>
            <a:srgbClr val="41F79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do: refine</a:t>
            </a:r>
            <a:endParaRPr/>
          </a:p>
        </p:txBody>
      </p:sp>
      <p:pic>
        <p:nvPicPr>
          <p:cNvPr id="324" name="Google Shape;3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765"/>
            <a:ext cx="9143997" cy="70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6"/>
          <p:cNvSpPr/>
          <p:nvPr/>
        </p:nvSpPr>
        <p:spPr>
          <a:xfrm>
            <a:off x="28050" y="-46750"/>
            <a:ext cx="9144000" cy="5340000"/>
          </a:xfrm>
          <a:prstGeom prst="rect">
            <a:avLst/>
          </a:prstGeom>
          <a:solidFill>
            <a:srgbClr val="000000">
              <a:alpha val="37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Hoguet Law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7"/>
          <p:cNvSpPr/>
          <p:nvPr/>
        </p:nvSpPr>
        <p:spPr>
          <a:xfrm>
            <a:off x="0" y="1870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67"/>
          <p:cNvPicPr preferRelativeResize="0"/>
          <p:nvPr/>
        </p:nvPicPr>
        <p:blipFill rotWithShape="1">
          <a:blip r:embed="rId3">
            <a:alphaModFix/>
          </a:blip>
          <a:srcRect b="0" l="17143" r="0" t="0"/>
          <a:stretch/>
        </p:blipFill>
        <p:spPr>
          <a:xfrm>
            <a:off x="800187" y="0"/>
            <a:ext cx="7543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8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Information Society Service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68"/>
          <p:cNvSpPr/>
          <p:nvPr/>
        </p:nvSpPr>
        <p:spPr>
          <a:xfrm>
            <a:off x="798000" y="2384575"/>
            <a:ext cx="2835300" cy="1257900"/>
          </a:xfrm>
          <a:prstGeom prst="rect">
            <a:avLst/>
          </a:prstGeom>
          <a:solidFill>
            <a:srgbClr val="41F79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do: refine</a:t>
            </a:r>
            <a:endParaRPr/>
          </a:p>
        </p:txBody>
      </p:sp>
      <p:pic>
        <p:nvPicPr>
          <p:cNvPr id="339" name="Google Shape;3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765"/>
            <a:ext cx="9143997" cy="70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8"/>
          <p:cNvSpPr/>
          <p:nvPr/>
        </p:nvSpPr>
        <p:spPr>
          <a:xfrm>
            <a:off x="28050" y="-46750"/>
            <a:ext cx="9144000" cy="5340000"/>
          </a:xfrm>
          <a:prstGeom prst="rect">
            <a:avLst/>
          </a:prstGeom>
          <a:solidFill>
            <a:srgbClr val="000000">
              <a:alpha val="37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Hoguet Law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Society Service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2" name="Google Shape;342;p68"/>
          <p:cNvCxnSpPr/>
          <p:nvPr/>
        </p:nvCxnSpPr>
        <p:spPr>
          <a:xfrm>
            <a:off x="346025" y="2225725"/>
            <a:ext cx="39933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455417"/>
            <a:ext cx="9143997" cy="6054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500075"/>
            <a:ext cx="9144024" cy="614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500075"/>
            <a:ext cx="9144024" cy="614365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71"/>
          <p:cNvSpPr/>
          <p:nvPr/>
        </p:nvSpPr>
        <p:spPr>
          <a:xfrm>
            <a:off x="28050" y="-46750"/>
            <a:ext cx="9144000" cy="5340000"/>
          </a:xfrm>
          <a:prstGeom prst="rect">
            <a:avLst/>
          </a:prstGeom>
          <a:solidFill>
            <a:srgbClr val="000000">
              <a:alpha val="37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71"/>
          <p:cNvSpPr txBox="1"/>
          <p:nvPr/>
        </p:nvSpPr>
        <p:spPr>
          <a:xfrm>
            <a:off x="508625" y="1310125"/>
            <a:ext cx="7918800" cy="3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“Service normally provided for remuneration at a distance by electronic means at the individual request of the recipient of the services”</a:t>
            </a:r>
            <a:endParaRPr b="1" i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society service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2"/>
          <p:cNvSpPr/>
          <p:nvPr/>
        </p:nvSpPr>
        <p:spPr>
          <a:xfrm>
            <a:off x="9700" y="-9700"/>
            <a:ext cx="9144000" cy="51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72"/>
          <p:cNvPicPr preferRelativeResize="0"/>
          <p:nvPr/>
        </p:nvPicPr>
        <p:blipFill rotWithShape="1">
          <a:blip r:embed="rId3">
            <a:alphaModFix/>
          </a:blip>
          <a:srcRect b="1370" l="18573" r="0" t="0"/>
          <a:stretch/>
        </p:blipFill>
        <p:spPr>
          <a:xfrm>
            <a:off x="849163" y="-4900"/>
            <a:ext cx="74456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72"/>
          <p:cNvSpPr/>
          <p:nvPr/>
        </p:nvSpPr>
        <p:spPr>
          <a:xfrm>
            <a:off x="1346225" y="1824500"/>
            <a:ext cx="6948600" cy="407700"/>
          </a:xfrm>
          <a:prstGeom prst="rect">
            <a:avLst/>
          </a:prstGeom>
          <a:noFill/>
          <a:ln cap="flat" cmpd="sng" w="38100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3"/>
          <p:cNvSpPr/>
          <p:nvPr/>
        </p:nvSpPr>
        <p:spPr>
          <a:xfrm>
            <a:off x="9700" y="-9700"/>
            <a:ext cx="9144000" cy="51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73"/>
          <p:cNvPicPr preferRelativeResize="0"/>
          <p:nvPr/>
        </p:nvPicPr>
        <p:blipFill rotWithShape="1">
          <a:blip r:embed="rId3">
            <a:alphaModFix/>
          </a:blip>
          <a:srcRect b="1417" l="22021" r="0" t="850"/>
          <a:stretch/>
        </p:blipFill>
        <p:spPr>
          <a:xfrm>
            <a:off x="1067725" y="38825"/>
            <a:ext cx="7008548" cy="50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73"/>
          <p:cNvSpPr/>
          <p:nvPr/>
        </p:nvSpPr>
        <p:spPr>
          <a:xfrm>
            <a:off x="1221500" y="1339250"/>
            <a:ext cx="6948600" cy="941400"/>
          </a:xfrm>
          <a:prstGeom prst="rect">
            <a:avLst/>
          </a:prstGeom>
          <a:noFill/>
          <a:ln cap="flat" cmpd="sng" w="38100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4"/>
          <p:cNvSpPr txBox="1"/>
          <p:nvPr/>
        </p:nvSpPr>
        <p:spPr>
          <a:xfrm>
            <a:off x="508625" y="1310125"/>
            <a:ext cx="7918800" cy="3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ie.</a:t>
            </a: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 if you don’t own the thing </a:t>
            </a: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itself</a:t>
            </a: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 you’re not responsible for what happens as a result of people using that thing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/>
          <p:nvPr>
            <p:ph type="title"/>
          </p:nvPr>
        </p:nvSpPr>
        <p:spPr>
          <a:xfrm>
            <a:off x="508500" y="1314325"/>
            <a:ext cx="81270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 services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laws represent what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we already believe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We believe that being a service allows us to break rules that we apply to everything else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7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4" name="Google Shape;3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0285"/>
            <a:ext cx="9144001" cy="6104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8"/>
          <p:cNvPicPr preferRelativeResize="0"/>
          <p:nvPr/>
        </p:nvPicPr>
        <p:blipFill rotWithShape="1">
          <a:blip r:embed="rId3">
            <a:alphaModFix/>
          </a:blip>
          <a:srcRect b="9116" l="0" r="0" t="12898"/>
          <a:stretch/>
        </p:blipFill>
        <p:spPr>
          <a:xfrm>
            <a:off x="0" y="0"/>
            <a:ext cx="9144003" cy="534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79"/>
          <p:cNvPicPr preferRelativeResize="0"/>
          <p:nvPr/>
        </p:nvPicPr>
        <p:blipFill rotWithShape="1">
          <a:blip r:embed="rId3">
            <a:alphaModFix/>
          </a:blip>
          <a:srcRect b="9116" l="0" r="0" t="12898"/>
          <a:stretch/>
        </p:blipFill>
        <p:spPr>
          <a:xfrm>
            <a:off x="0" y="0"/>
            <a:ext cx="9144003" cy="534834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79"/>
          <p:cNvSpPr/>
          <p:nvPr/>
        </p:nvSpPr>
        <p:spPr>
          <a:xfrm>
            <a:off x="87500" y="4457150"/>
            <a:ext cx="9056400" cy="28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0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dk1"/>
                </a:solidFill>
              </a:rPr>
              <a:t>BS 6008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ISO 3103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80"/>
          <p:cNvSpPr txBox="1"/>
          <p:nvPr/>
        </p:nvSpPr>
        <p:spPr>
          <a:xfrm>
            <a:off x="3672425" y="156675"/>
            <a:ext cx="49074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0">
                <a:latin typeface="Helvetica Neue"/>
                <a:ea typeface="Helvetica Neue"/>
                <a:cs typeface="Helvetica Neue"/>
                <a:sym typeface="Helvetica Neue"/>
              </a:rPr>
              <a:t>☕️</a:t>
            </a:r>
            <a:endParaRPr b="1" sz="9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1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We don’t hold services to the same standard we expect of the rest of the world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2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82"/>
          <p:cNvSpPr/>
          <p:nvPr/>
        </p:nvSpPr>
        <p:spPr>
          <a:xfrm>
            <a:off x="779225" y="1689525"/>
            <a:ext cx="2835300" cy="1257900"/>
          </a:xfrm>
          <a:prstGeom prst="rect">
            <a:avLst/>
          </a:prstGeom>
          <a:solidFill>
            <a:srgbClr val="41F79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Ryanair 0 you must print your boarding pass or pay £60 </a:t>
            </a:r>
            <a:endParaRPr/>
          </a:p>
        </p:txBody>
      </p:sp>
      <p:pic>
        <p:nvPicPr>
          <p:cNvPr id="423" name="Google Shape;4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3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83"/>
          <p:cNvSpPr/>
          <p:nvPr/>
        </p:nvSpPr>
        <p:spPr>
          <a:xfrm>
            <a:off x="779225" y="1689525"/>
            <a:ext cx="2835300" cy="1257900"/>
          </a:xfrm>
          <a:prstGeom prst="rect">
            <a:avLst/>
          </a:prstGeom>
          <a:solidFill>
            <a:srgbClr val="41F79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Ryanair 0 you must print your boarding pass or pay £60 </a:t>
            </a:r>
            <a:endParaRPr/>
          </a:p>
        </p:txBody>
      </p:sp>
      <p:pic>
        <p:nvPicPr>
          <p:cNvPr id="430" name="Google Shape;43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83"/>
          <p:cNvSpPr/>
          <p:nvPr/>
        </p:nvSpPr>
        <p:spPr>
          <a:xfrm>
            <a:off x="10575" y="-52925"/>
            <a:ext cx="9144000" cy="5205900"/>
          </a:xfrm>
          <a:prstGeom prst="rect">
            <a:avLst/>
          </a:prstGeom>
          <a:solidFill>
            <a:srgbClr val="000000">
              <a:alpha val="61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8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£60 if you don’t print or save your boarding pass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4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8" name="Google Shape;43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190"/>
            <a:ext cx="9144023" cy="522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508500" y="1314325"/>
            <a:ext cx="81270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 services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latin typeface="Helvetica Neue"/>
                <a:ea typeface="Helvetica Neue"/>
                <a:cs typeface="Helvetica Neue"/>
                <a:sym typeface="Helvetica Neue"/>
              </a:rPr>
              <a:t>Why they happen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5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Google Shape;44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190"/>
            <a:ext cx="9144023" cy="522388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5"/>
          <p:cNvSpPr/>
          <p:nvPr/>
        </p:nvSpPr>
        <p:spPr>
          <a:xfrm>
            <a:off x="10575" y="-52925"/>
            <a:ext cx="9144000" cy="5205900"/>
          </a:xfrm>
          <a:prstGeom prst="rect">
            <a:avLst/>
          </a:prstGeom>
          <a:solidFill>
            <a:srgbClr val="000000">
              <a:alpha val="61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Guaranteed price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But if you want 24 hour claim support?!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6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2" name="Google Shape;45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7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8" name="Google Shape;45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87"/>
          <p:cNvSpPr/>
          <p:nvPr/>
        </p:nvSpPr>
        <p:spPr>
          <a:xfrm>
            <a:off x="10575" y="-52925"/>
            <a:ext cx="9144000" cy="5205900"/>
          </a:xfrm>
          <a:prstGeom prst="rect">
            <a:avLst/>
          </a:prstGeom>
          <a:solidFill>
            <a:srgbClr val="000000">
              <a:alpha val="49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8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API only services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8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6" name="Google Shape;4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88"/>
          <p:cNvSpPr/>
          <p:nvPr/>
        </p:nvSpPr>
        <p:spPr>
          <a:xfrm>
            <a:off x="10575" y="-52925"/>
            <a:ext cx="9144000" cy="5205900"/>
          </a:xfrm>
          <a:prstGeom prst="rect">
            <a:avLst/>
          </a:prstGeom>
          <a:solidFill>
            <a:srgbClr val="000000">
              <a:alpha val="49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8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API only services</a:t>
            </a:r>
            <a:endParaRPr b="1" sz="4800">
              <a:solidFill>
                <a:schemeClr val="lt1"/>
              </a:solidFill>
            </a:endParaRPr>
          </a:p>
        </p:txBody>
      </p:sp>
      <p:cxnSp>
        <p:nvCxnSpPr>
          <p:cNvPr id="469" name="Google Shape;469;p88"/>
          <p:cNvCxnSpPr/>
          <p:nvPr/>
        </p:nvCxnSpPr>
        <p:spPr>
          <a:xfrm>
            <a:off x="405625" y="2618500"/>
            <a:ext cx="53772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9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5" name="Google Shape;47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9"/>
          <p:cNvSpPr/>
          <p:nvPr/>
        </p:nvSpPr>
        <p:spPr>
          <a:xfrm>
            <a:off x="10575" y="-52925"/>
            <a:ext cx="9144000" cy="5205900"/>
          </a:xfrm>
          <a:prstGeom prst="rect">
            <a:avLst/>
          </a:prstGeom>
          <a:solidFill>
            <a:srgbClr val="000000">
              <a:alpha val="49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8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Privatised with 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no media coverage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0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How do we get out</a:t>
            </a:r>
            <a:endParaRPr b="1" sz="5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of this mess?!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1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Service literacy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2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What does it mean</a:t>
            </a:r>
            <a:endParaRPr b="1" sz="5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to provide a service?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What standards do we hold ourselves to?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4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things </a:t>
            </a: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/>
          <p:nvPr>
            <p:ph type="title"/>
          </p:nvPr>
        </p:nvSpPr>
        <p:spPr>
          <a:xfrm>
            <a:off x="508500" y="1314325"/>
            <a:ext cx="81270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 services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latin typeface="Helvetica Neue"/>
                <a:ea typeface="Helvetica Neue"/>
                <a:cs typeface="Helvetica Neue"/>
                <a:sym typeface="Helvetica Neue"/>
              </a:rPr>
              <a:t>Why they happen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latin typeface="Helvetica Neue"/>
                <a:ea typeface="Helvetica Neue"/>
                <a:cs typeface="Helvetica Neue"/>
                <a:sym typeface="Helvetica Neue"/>
              </a:rPr>
              <a:t>How we get out of this mess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5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Seeing services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6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one type of design where we don’t know what we’re actually designing?!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7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8" name="Google Shape;5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552449"/>
            <a:ext cx="914400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97"/>
          <p:cNvSpPr txBox="1"/>
          <p:nvPr/>
        </p:nvSpPr>
        <p:spPr>
          <a:xfrm>
            <a:off x="7524400" y="45488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Yeon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Jinyeong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service is something that helps someone to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something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9"/>
          <p:cNvSpPr txBox="1"/>
          <p:nvPr>
            <p:ph idx="1" type="body"/>
          </p:nvPr>
        </p:nvSpPr>
        <p:spPr>
          <a:xfrm>
            <a:off x="457200" y="679025"/>
            <a:ext cx="34209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Sell a car</a:t>
            </a:r>
            <a:endParaRPr sz="6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</p:txBody>
      </p:sp>
      <p:pic>
        <p:nvPicPr>
          <p:cNvPr descr="James Kat David 2 023.jpg" id="530" name="Google Shape;530;p99"/>
          <p:cNvPicPr preferRelativeResize="0"/>
          <p:nvPr/>
        </p:nvPicPr>
        <p:blipFill rotWithShape="1">
          <a:blip r:embed="rId3">
            <a:alphaModFix/>
          </a:blip>
          <a:srcRect b="6326" l="0" r="289" t="641"/>
          <a:stretch/>
        </p:blipFill>
        <p:spPr>
          <a:xfrm>
            <a:off x="0" y="0"/>
            <a:ext cx="9184100" cy="56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99"/>
          <p:cNvSpPr/>
          <p:nvPr/>
        </p:nvSpPr>
        <p:spPr>
          <a:xfrm>
            <a:off x="0" y="0"/>
            <a:ext cx="22395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99"/>
          <p:cNvSpPr txBox="1"/>
          <p:nvPr>
            <p:ph idx="2" type="body"/>
          </p:nvPr>
        </p:nvSpPr>
        <p:spPr>
          <a:xfrm>
            <a:off x="457200" y="679025"/>
            <a:ext cx="3420900" cy="40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to drive</a:t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mes Kat David 2 021 (1).jpg" id="537" name="Google Shape;537;p100"/>
          <p:cNvPicPr preferRelativeResize="0"/>
          <p:nvPr/>
        </p:nvPicPr>
        <p:blipFill rotWithShape="1">
          <a:blip r:embed="rId3">
            <a:alphaModFix/>
          </a:blip>
          <a:srcRect b="3148" l="0" r="0" t="3148"/>
          <a:stretch/>
        </p:blipFill>
        <p:spPr>
          <a:xfrm>
            <a:off x="0" y="-528425"/>
            <a:ext cx="9144000" cy="56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00"/>
          <p:cNvSpPr txBox="1"/>
          <p:nvPr>
            <p:ph idx="1" type="body"/>
          </p:nvPr>
        </p:nvSpPr>
        <p:spPr>
          <a:xfrm>
            <a:off x="457200" y="679025"/>
            <a:ext cx="3420900" cy="40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Buy a car</a:t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mes Kat David 2 022.jpg" id="543" name="Google Shape;543;p101"/>
          <p:cNvPicPr preferRelativeResize="0"/>
          <p:nvPr/>
        </p:nvPicPr>
        <p:blipFill rotWithShape="1">
          <a:blip r:embed="rId3">
            <a:alphaModFix/>
          </a:blip>
          <a:srcRect b="7561" l="0" r="289" t="6608"/>
          <a:stretch/>
        </p:blipFill>
        <p:spPr>
          <a:xfrm>
            <a:off x="0" y="0"/>
            <a:ext cx="9181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01"/>
          <p:cNvSpPr/>
          <p:nvPr/>
        </p:nvSpPr>
        <p:spPr>
          <a:xfrm>
            <a:off x="0" y="-25"/>
            <a:ext cx="24006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01"/>
          <p:cNvSpPr/>
          <p:nvPr/>
        </p:nvSpPr>
        <p:spPr>
          <a:xfrm>
            <a:off x="0" y="-25"/>
            <a:ext cx="20196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01"/>
          <p:cNvSpPr/>
          <p:nvPr/>
        </p:nvSpPr>
        <p:spPr>
          <a:xfrm>
            <a:off x="0" y="-25"/>
            <a:ext cx="15624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01"/>
          <p:cNvSpPr txBox="1"/>
          <p:nvPr>
            <p:ph idx="1" type="body"/>
          </p:nvPr>
        </p:nvSpPr>
        <p:spPr>
          <a:xfrm>
            <a:off x="457200" y="679025"/>
            <a:ext cx="3420900" cy="40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Employ</a:t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someone</a:t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FFFFFF"/>
              </a:solidFill>
            </a:endParaRPr>
          </a:p>
        </p:txBody>
      </p:sp>
      <p:sp>
        <p:nvSpPr>
          <p:cNvPr id="548" name="Google Shape;548;p101"/>
          <p:cNvSpPr/>
          <p:nvPr/>
        </p:nvSpPr>
        <p:spPr>
          <a:xfrm>
            <a:off x="0" y="0"/>
            <a:ext cx="7620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2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Our user gets to decide what the service is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10k services</a:t>
            </a:r>
            <a:endParaRPr b="1" sz="6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 departments</a:t>
            </a:r>
            <a:endParaRPr b="1" sz="6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05B8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418,343 people</a:t>
            </a:r>
            <a:endParaRPr b="1" sz="6000">
              <a:solidFill>
                <a:srgbClr val="05B8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9" name="Google Shape;55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1453"/>
            <a:ext cx="9144000" cy="544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4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10k services</a:t>
            </a:r>
            <a:endParaRPr b="1" sz="6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 departments</a:t>
            </a:r>
            <a:endParaRPr b="1" sz="6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05B8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418,343 people</a:t>
            </a:r>
            <a:endParaRPr b="1" sz="6000">
              <a:solidFill>
                <a:srgbClr val="05B8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5" name="Google Shape;56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1453"/>
            <a:ext cx="9144000" cy="544640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4"/>
          <p:cNvSpPr/>
          <p:nvPr/>
        </p:nvSpPr>
        <p:spPr>
          <a:xfrm>
            <a:off x="11200" y="-134475"/>
            <a:ext cx="9144000" cy="5429400"/>
          </a:xfrm>
          <a:prstGeom prst="rect">
            <a:avLst/>
          </a:prstGeom>
          <a:solidFill>
            <a:srgbClr val="000000">
              <a:alpha val="327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04"/>
          <p:cNvSpPr txBox="1"/>
          <p:nvPr>
            <p:ph idx="2"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500,000 pages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1.7m visits per week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4"/>
          <p:cNvSpPr txBox="1"/>
          <p:nvPr/>
        </p:nvSpPr>
        <p:spPr>
          <a:xfrm>
            <a:off x="508624" y="1190875"/>
            <a:ext cx="6950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11.53pm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10k services</a:t>
            </a:r>
            <a:endParaRPr b="1" sz="6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 departments</a:t>
            </a:r>
            <a:endParaRPr b="1" sz="6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05B8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418,343 people</a:t>
            </a:r>
            <a:endParaRPr b="1" sz="6000">
              <a:solidFill>
                <a:srgbClr val="05B8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3" name="Google Shape;57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1453"/>
            <a:ext cx="9144000" cy="544640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05"/>
          <p:cNvSpPr/>
          <p:nvPr/>
        </p:nvSpPr>
        <p:spPr>
          <a:xfrm>
            <a:off x="11200" y="-134475"/>
            <a:ext cx="9144000" cy="5429400"/>
          </a:xfrm>
          <a:prstGeom prst="rect">
            <a:avLst/>
          </a:prstGeom>
          <a:solidFill>
            <a:srgbClr val="000000">
              <a:alpha val="327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05"/>
          <p:cNvSpPr txBox="1"/>
          <p:nvPr>
            <p:ph idx="2"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Almost no visits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the home page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6"/>
          <p:cNvSpPr txBox="1"/>
          <p:nvPr>
            <p:ph idx="1" type="body"/>
          </p:nvPr>
        </p:nvSpPr>
        <p:spPr>
          <a:xfrm>
            <a:off x="457200" y="450425"/>
            <a:ext cx="8229600" cy="4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Reporting of Injuries, Diseases and Dangerous Occurrences Regulations 1995 (RIDDOR)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Registrations for Knowledge Transfer Network (KTN)/connect access (MEMBERS)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Request for a further search under section 17(6) or payment for a supplementary certificate under section 17(8)/Request for search (F9/F9A)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Employer Ownership Pilot (EOP)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Well Operations Notification System (WONS): consents and notifications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Charity Letter Forwarding Service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07"/>
          <p:cNvSpPr/>
          <p:nvPr/>
        </p:nvSpPr>
        <p:spPr>
          <a:xfrm>
            <a:off x="11200" y="-134475"/>
            <a:ext cx="9144000" cy="5429400"/>
          </a:xfrm>
          <a:prstGeom prst="rect">
            <a:avLst/>
          </a:prstGeom>
          <a:solidFill>
            <a:srgbClr val="000000">
              <a:alpha val="22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0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8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A.R.A.M.S</a:t>
            </a:r>
            <a:endParaRPr b="1" sz="8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08"/>
          <p:cNvPicPr preferRelativeResize="0"/>
          <p:nvPr/>
        </p:nvPicPr>
        <p:blipFill rotWithShape="1">
          <a:blip r:embed="rId3">
            <a:alphaModFix/>
          </a:blip>
          <a:srcRect b="5767" l="0" r="0" t="0"/>
          <a:stretch/>
        </p:blipFill>
        <p:spPr>
          <a:xfrm>
            <a:off x="0" y="561498"/>
            <a:ext cx="8839199" cy="41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08"/>
          <p:cNvSpPr txBox="1"/>
          <p:nvPr/>
        </p:nvSpPr>
        <p:spPr>
          <a:xfrm>
            <a:off x="5909310" y="4720590"/>
            <a:ext cx="272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9"/>
          <p:cNvSpPr txBox="1"/>
          <p:nvPr>
            <p:ph type="title"/>
          </p:nvPr>
        </p:nvSpPr>
        <p:spPr>
          <a:xfrm>
            <a:off x="508500" y="0"/>
            <a:ext cx="7552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500">
                <a:latin typeface="Helvetica Neue"/>
                <a:ea typeface="Helvetica Neue"/>
                <a:cs typeface="Helvetica Neue"/>
                <a:sym typeface="Helvetica Neue"/>
              </a:rPr>
              <a:t>The 8th most popular service on GOV.UK is a phone number</a:t>
            </a:r>
            <a:endParaRPr b="1" sz="5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/>
          <p:nvPr/>
        </p:nvSpPr>
        <p:spPr>
          <a:xfrm>
            <a:off x="508623" y="1779964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Google is the home page to your service</a:t>
            </a:r>
            <a:endParaRPr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11"/>
          <p:cNvSpPr/>
          <p:nvPr/>
        </p:nvSpPr>
        <p:spPr>
          <a:xfrm>
            <a:off x="508623" y="1779964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5100">
                <a:latin typeface="Helvetica Neue"/>
                <a:ea typeface="Helvetica Neue"/>
                <a:cs typeface="Helvetica Neue"/>
                <a:sym typeface="Helvetica Neue"/>
              </a:rPr>
              <a:t>#GOOGLEFAIL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2"/>
          <p:cNvSpPr txBox="1"/>
          <p:nvPr>
            <p:ph type="title"/>
          </p:nvPr>
        </p:nvSpPr>
        <p:spPr>
          <a:xfrm>
            <a:off x="508500" y="0"/>
            <a:ext cx="7886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50" lIns="20550" spcFirstLastPara="1" rIns="20550" wrap="square" tIns="2055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services are verbs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 services are nouns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3"/>
          <p:cNvSpPr/>
          <p:nvPr/>
        </p:nvSpPr>
        <p:spPr>
          <a:xfrm>
            <a:off x="508623" y="1779964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Learn to drive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Get a pension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See a doctor about my health concern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t/>
            </a:r>
            <a:endParaRPr b="1"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t/>
            </a:r>
            <a:endParaRPr b="1"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S.O.R.N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Charity Letter Forwarding Service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ePortal, MyAccount, iHub…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4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When we think about services as verbs they 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get bigger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S Presentation Template 16:9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365C0"/>
      </a:accent4>
      <a:accent5>
        <a:srgbClr val="00882B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